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960" r:id="rId5"/>
    <p:sldMasterId id="2147483972" r:id="rId6"/>
  </p:sldMasterIdLst>
  <p:notesMasterIdLst>
    <p:notesMasterId r:id="rId25"/>
  </p:notesMasterIdLst>
  <p:sldIdLst>
    <p:sldId id="256" r:id="rId7"/>
    <p:sldId id="257" r:id="rId8"/>
    <p:sldId id="297" r:id="rId9"/>
    <p:sldId id="299" r:id="rId10"/>
    <p:sldId id="276" r:id="rId11"/>
    <p:sldId id="275" r:id="rId12"/>
    <p:sldId id="335" r:id="rId13"/>
    <p:sldId id="326" r:id="rId14"/>
    <p:sldId id="327" r:id="rId15"/>
    <p:sldId id="332" r:id="rId16"/>
    <p:sldId id="333" r:id="rId17"/>
    <p:sldId id="329" r:id="rId18"/>
    <p:sldId id="334" r:id="rId19"/>
    <p:sldId id="328" r:id="rId20"/>
    <p:sldId id="330" r:id="rId21"/>
    <p:sldId id="331" r:id="rId22"/>
    <p:sldId id="325" r:id="rId23"/>
    <p:sldId id="31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4660"/>
  </p:normalViewPr>
  <p:slideViewPr>
    <p:cSldViewPr snapToGrid="0">
      <p:cViewPr varScale="1">
        <p:scale>
          <a:sx n="69" d="100"/>
          <a:sy n="69" d="100"/>
        </p:scale>
        <p:origin x="5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79A55-E2D7-4848-B769-B950A5848156}" type="datetimeFigureOut">
              <a:rPr lang="en-GB" smtClean="0"/>
              <a:t>05/04/2025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3569F-8C62-414F-90AE-C840641443A7}" type="slidenum">
              <a:rPr lang="en-GB" smtClean="0"/>
              <a:t>‹#›</a:t>
            </a:fld>
            <a:endParaRPr lang="en-GB" dirty="0"/>
          </a:p>
        </p:txBody>
      </p:sp>
    </p:spTree>
    <p:extLst>
      <p:ext uri="{BB962C8B-B14F-4D97-AF65-F5344CB8AC3E}">
        <p14:creationId xmlns:p14="http://schemas.microsoft.com/office/powerpoint/2010/main" val="329333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B6131-B2BF-4AAD-9B5B-BCC589198A99}" type="slidenum">
              <a:rPr lang="en-GB" smtClean="0"/>
              <a:t>8</a:t>
            </a:fld>
            <a:endParaRPr lang="en-GB"/>
          </a:p>
        </p:txBody>
      </p:sp>
    </p:spTree>
    <p:extLst>
      <p:ext uri="{BB962C8B-B14F-4D97-AF65-F5344CB8AC3E}">
        <p14:creationId xmlns:p14="http://schemas.microsoft.com/office/powerpoint/2010/main" val="350302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B6131-B2BF-4AAD-9B5B-BCC589198A99}" type="slidenum">
              <a:rPr lang="en-GB" smtClean="0"/>
              <a:t>9</a:t>
            </a:fld>
            <a:endParaRPr lang="en-GB"/>
          </a:p>
        </p:txBody>
      </p:sp>
    </p:spTree>
    <p:extLst>
      <p:ext uri="{BB962C8B-B14F-4D97-AF65-F5344CB8AC3E}">
        <p14:creationId xmlns:p14="http://schemas.microsoft.com/office/powerpoint/2010/main" val="179274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5B6131-B2BF-4AAD-9B5B-BCC589198A99}" type="slidenum">
              <a:rPr lang="en-GB" smtClean="0"/>
              <a:t>10</a:t>
            </a:fld>
            <a:endParaRPr lang="en-GB" dirty="0"/>
          </a:p>
        </p:txBody>
      </p:sp>
    </p:spTree>
    <p:extLst>
      <p:ext uri="{BB962C8B-B14F-4D97-AF65-F5344CB8AC3E}">
        <p14:creationId xmlns:p14="http://schemas.microsoft.com/office/powerpoint/2010/main" val="303515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62736-C000-4268-803E-B3EF21E16D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62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9F4E-7BB7-4BB1-B163-5B30B19F3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380FFD-20D8-4766-A0A6-C067EF9D6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4FAC96-776A-4C89-8E9D-599B031E8F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83302F8-0708-4922-A4BE-72248F2DD1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C71DE98-60C4-4AFA-9C78-93BDA53179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366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4DAA-9049-479C-BF2F-66849D9A31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2166E9-9DC6-4364-B3D5-94A80FEB71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40E90C-437E-4348-B54A-2726401087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23DF0FB-0860-4A65-92A2-CDA82A597B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A98288-D96D-427F-91A0-8FC13C8625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52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8E63-0824-48DC-901F-11ACF9D270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C198A0-9A7C-4874-88BF-069085D5B8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17FA56-6764-47FA-91A1-67B0B28B8B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638A87F-3A76-4D14-940E-26F0348229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D47D3E2-7289-4A03-9E9B-058F1F76F2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209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D441-74B6-448E-A1FA-5E5F2F9DA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32F133-49B6-4E54-9121-BEF94C04BF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C0B141-CBAF-454C-8B63-3169913A96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000411-FF7D-421B-AA55-7911668C33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D80EDC2-4877-4249-AE96-3E6C15D3D4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F3688D3-BD64-4553-9185-9F9D530580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900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894C-D561-4E7B-81A3-A56CF3B402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F0BAB0-1EAC-4AF2-8E4D-35572B4C68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5C85D4-9351-4527-A8B7-7FD9BD0DD1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62B6D9-E8B4-4CED-8EEF-6A57EDB99B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21BBA7-BE81-4975-B5BD-7F2531B7F8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DB5F3D-B9B4-4083-8B3E-77D1CB2B4A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95B60F61-0F52-4BD2-801D-1706B81CC6C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4F048F0A-512D-410B-9B2A-6AB423483A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18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B879-990A-450F-AF96-ECA154CE31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66F5DE-8BF3-48F2-A5A4-F181D5C7A9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E6E61CAE-E763-41B9-BB4A-0024993A061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4CD4BBE-7244-43A6-A582-C40967CD20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57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1D8620-999B-42EE-BAC4-D3CA589F78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CFC2D81-4D9B-4123-AB91-4064F486E0B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EECFA83F-F8E3-4751-A76E-BF6B3DD2B9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87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7A90-B8FB-4550-835B-02A2A6D1F5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D61C66-FED0-4676-A348-7284D0D02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6EC39A-7484-4E64-8F86-91A05104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F300AC-4AEC-4F3F-8A5D-0721308663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F359DB10-CB3D-44EF-9875-F32853D37D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809B383-F6C8-47F2-AE96-77C833AE85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68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E26E-7D15-40A1-9890-950A544AD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3B0DE6-4B81-4F3F-8F3E-5F9C6A5AB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C43BD2A-9E0C-4E9F-B036-D166D0A52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7D26EC-1A2F-4EE5-8EBE-29778958A0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B54D072-F159-4B5F-82DF-7148440A1E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10A2702-DE85-4F5B-BE97-9773BE505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637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8D7BD-75DD-4115-8AB6-251AD959F0C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7BB60B-2F91-4480-A999-8EB25E2117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A2A72F-1A99-4FDB-84DD-279DFFDC20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9E73169-B031-4B95-BD29-F3699624829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70528B1-1C6E-42B5-A9F3-E8258F8595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864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696827-4B15-4059-B726-9910ECDEBF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402900-5252-4643-B772-F657BAEA0C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76868-475E-4B17-8780-CFDA327408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519978-34A2-4311-A41D-3BD10EB37D9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C2561EB-1BBC-4193-81D2-BDF294DF8E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963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962869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497264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4223817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4050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282009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0928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90638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267757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700325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761788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2587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4/5/2025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4/5/2025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4E085-1DBE-49E3-BA64-7ED36EAFD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36F037-1D0C-48A0-A028-0F9A61E09E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DEF1E2-09BE-4D0E-AFB1-2DA1525B6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B86FC4-BF2B-4CF0-8454-519C1E7B4CC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05/04/2025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C61DBF0-08F1-4A04-921F-D40525EC4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E18D378-006F-481C-9789-1918C2F0F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7CF6DE-5394-4E7C-95FF-24FC4D9F979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11013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62089EE-1CB1-449D-B3C9-4ADAF90BB120}" type="datetimeFigureOut">
              <a:rPr lang="en-GB" smtClean="0">
                <a:solidFill>
                  <a:prstClr val="black">
                    <a:tint val="75000"/>
                  </a:prstClr>
                </a:solidFill>
              </a:rPr>
              <a:pPr defTabSz="914400"/>
              <a:t>05/04/2025</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72E1529-D629-49D5-A020-47AE0823061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90136136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0.jpe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43.jpe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2.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entury Gothic" panose="020B0502020202020204" pitchFamily="34" charset="0"/>
              </a:rPr>
              <a:t>Year </a:t>
            </a:r>
            <a:r>
              <a:rPr lang="en-US" dirty="0" smtClean="0">
                <a:latin typeface="Century Gothic" panose="020B0502020202020204" pitchFamily="34" charset="0"/>
              </a:rPr>
              <a:t>6 </a:t>
            </a:r>
            <a:r>
              <a:rPr lang="en-US" dirty="0">
                <a:latin typeface="Century Gothic" panose="020B0502020202020204" pitchFamily="34" charset="0"/>
              </a:rPr>
              <a:t>Curriculum</a:t>
            </a:r>
            <a:br>
              <a:rPr lang="en-US" dirty="0">
                <a:latin typeface="Century Gothic" panose="020B0502020202020204" pitchFamily="34" charset="0"/>
              </a:rPr>
            </a:br>
            <a:r>
              <a:rPr lang="en-US">
                <a:latin typeface="Century Gothic" panose="020B0502020202020204" pitchFamily="34" charset="0"/>
              </a:rPr>
              <a:t/>
            </a:r>
            <a:br>
              <a:rPr lang="en-US">
                <a:latin typeface="Century Gothic" panose="020B0502020202020204" pitchFamily="34" charset="0"/>
              </a:rPr>
            </a:br>
            <a:r>
              <a:rPr lang="en-US" sz="5400" smtClean="0">
                <a:latin typeface="Century Gothic" panose="020B0502020202020204" pitchFamily="34" charset="0"/>
              </a:rPr>
              <a:t>Summer 1 </a:t>
            </a:r>
            <a:r>
              <a:rPr lang="en-US" sz="5400" dirty="0" smtClean="0">
                <a:latin typeface="Century Gothic" panose="020B0502020202020204" pitchFamily="34" charset="0"/>
              </a:rPr>
              <a:t>2024 </a:t>
            </a:r>
            <a:r>
              <a:rPr lang="en-US" sz="5400" dirty="0">
                <a:latin typeface="Century Gothic" panose="020B0502020202020204" pitchFamily="34" charset="0"/>
              </a:rPr>
              <a:t>- </a:t>
            </a:r>
            <a:r>
              <a:rPr lang="en-US" sz="5400" dirty="0" smtClean="0">
                <a:latin typeface="Century Gothic" panose="020B0502020202020204" pitchFamily="34" charset="0"/>
              </a:rPr>
              <a:t>2025 </a:t>
            </a:r>
            <a:r>
              <a:rPr lang="en-GB" sz="5400" dirty="0">
                <a:latin typeface="Century Gothic" panose="020B0502020202020204" pitchFamily="34" charset="0"/>
              </a:rPr>
              <a:t/>
            </a:r>
            <a:br>
              <a:rPr lang="en-GB" sz="5400" dirty="0">
                <a:latin typeface="Century Gothic" panose="020B0502020202020204" pitchFamily="34" charset="0"/>
              </a:rPr>
            </a:br>
            <a:r>
              <a:rPr lang="en-US" dirty="0">
                <a:latin typeface="Century Gothic" panose="020B0502020202020204" pitchFamily="34" charset="0"/>
              </a:rPr>
              <a:t> </a:t>
            </a:r>
            <a:endParaRPr lang="en-GB" dirty="0"/>
          </a:p>
        </p:txBody>
      </p:sp>
      <p:pic>
        <p:nvPicPr>
          <p:cNvPr id="5" name="Picture 4" descr="C:\Users\gedwards-cole\Downloads\New ful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3258" y="904038"/>
            <a:ext cx="2560320" cy="1059815"/>
          </a:xfrm>
          <a:prstGeom prst="rect">
            <a:avLst/>
          </a:prstGeom>
          <a:noFill/>
          <a:ln>
            <a:noFill/>
          </a:ln>
        </p:spPr>
      </p:pic>
    </p:spTree>
    <p:extLst>
      <p:ext uri="{BB962C8B-B14F-4D97-AF65-F5344CB8AC3E}">
        <p14:creationId xmlns:p14="http://schemas.microsoft.com/office/powerpoint/2010/main" val="3775093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610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Rectangle 5"/>
          <p:cNvSpPr>
            <a:spLocks noChangeArrowheads="1"/>
          </p:cNvSpPr>
          <p:nvPr/>
        </p:nvSpPr>
        <p:spPr bwMode="auto">
          <a:xfrm>
            <a:off x="3365121" y="81569"/>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6 History Knowledge Organiser</a:t>
            </a:r>
          </a:p>
          <a:p>
            <a:pPr algn="ctr" defTabSz="914400"/>
            <a:r>
              <a:rPr lang="en-GB" altLang="en-US" b="1" dirty="0">
                <a:solidFill>
                  <a:srgbClr val="FFFFFF"/>
                </a:solidFill>
                <a:latin typeface="Calibri" pitchFamily="34" charset="0"/>
                <a:ea typeface="Calibri" pitchFamily="34" charset="0"/>
                <a:cs typeface="Times New Roman" pitchFamily="18" charset="0"/>
              </a:rPr>
              <a:t>Industrial Revolution</a:t>
            </a:r>
          </a:p>
        </p:txBody>
      </p:sp>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20" name="Table 19"/>
          <p:cNvGraphicFramePr>
            <a:graphicFrameLocks noGrp="1"/>
          </p:cNvGraphicFramePr>
          <p:nvPr>
            <p:extLst/>
          </p:nvPr>
        </p:nvGraphicFramePr>
        <p:xfrm>
          <a:off x="1666724" y="759157"/>
          <a:ext cx="6301484" cy="565048"/>
        </p:xfrm>
        <a:graphic>
          <a:graphicData uri="http://schemas.openxmlformats.org/drawingml/2006/table">
            <a:tbl>
              <a:tblPr firstRow="1" bandRow="1">
                <a:tableStyleId>{5C22544A-7EE6-4342-B048-85BDC9FD1C3A}</a:tableStyleId>
              </a:tblPr>
              <a:tblGrid>
                <a:gridCol w="6301484">
                  <a:extLst>
                    <a:ext uri="{9D8B030D-6E8A-4147-A177-3AD203B41FA5}">
                      <a16:colId xmlns:a16="http://schemas.microsoft.com/office/drawing/2014/main" val="1030499625"/>
                    </a:ext>
                  </a:extLst>
                </a:gridCol>
              </a:tblGrid>
              <a:tr h="217706">
                <a:tc>
                  <a:txBody>
                    <a:bodyPr/>
                    <a:lstStyle/>
                    <a:p>
                      <a:pPr algn="ctr"/>
                      <a:r>
                        <a:rPr lang="en-GB" sz="1200" dirty="0">
                          <a:latin typeface="Comic Sans MS" panose="030F0702030302020204" pitchFamily="66" charset="0"/>
                        </a:rPr>
                        <a:t>Enquiry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853630"/>
                  </a:ext>
                </a:extLst>
              </a:tr>
              <a:tr h="290728">
                <a:tc>
                  <a:txBody>
                    <a:bodyPr/>
                    <a:lstStyle/>
                    <a:p>
                      <a:pPr marL="0" lvl="0" indent="0" algn="ctr">
                        <a:buFont typeface="Arial" panose="020B0604020202020204" pitchFamily="34" charset="0"/>
                        <a:buNone/>
                      </a:pPr>
                      <a:r>
                        <a:rPr lang="en-GB" sz="1200" kern="1200" dirty="0" smtClean="0">
                          <a:solidFill>
                            <a:schemeClr val="dk1"/>
                          </a:solidFill>
                          <a:effectLst/>
                          <a:latin typeface="Comic Sans MS" panose="030F0702030302020204" pitchFamily="66" charset="0"/>
                          <a:ea typeface="+mn-ea"/>
                          <a:cs typeface="+mn-cs"/>
                        </a:rPr>
                        <a:t>Why was the Industrial Revolution so important to the progress of the UK?</a:t>
                      </a:r>
                      <a:endParaRPr lang="en-GB" sz="1200" kern="1200" dirty="0">
                        <a:solidFill>
                          <a:schemeClr val="dk1"/>
                        </a:solidFill>
                        <a:effectLst/>
                        <a:latin typeface="Comic Sans MS" panose="030F0702030302020204" pitchFamily="66"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12538"/>
                  </a:ext>
                </a:extLst>
              </a:tr>
            </a:tbl>
          </a:graphicData>
        </a:graphic>
      </p:graphicFrame>
      <p:graphicFrame>
        <p:nvGraphicFramePr>
          <p:cNvPr id="22" name="Table 21"/>
          <p:cNvGraphicFramePr>
            <a:graphicFrameLocks noGrp="1"/>
          </p:cNvGraphicFramePr>
          <p:nvPr>
            <p:extLst/>
          </p:nvPr>
        </p:nvGraphicFramePr>
        <p:xfrm>
          <a:off x="8093339" y="759935"/>
          <a:ext cx="2428357" cy="579338"/>
        </p:xfrm>
        <a:graphic>
          <a:graphicData uri="http://schemas.openxmlformats.org/drawingml/2006/table">
            <a:tbl>
              <a:tblPr firstRow="1" bandRow="1">
                <a:tableStyleId>{5C22544A-7EE6-4342-B048-85BDC9FD1C3A}</a:tableStyleId>
              </a:tblPr>
              <a:tblGrid>
                <a:gridCol w="2428357">
                  <a:extLst>
                    <a:ext uri="{9D8B030D-6E8A-4147-A177-3AD203B41FA5}">
                      <a16:colId xmlns:a16="http://schemas.microsoft.com/office/drawing/2014/main" val="1030499625"/>
                    </a:ext>
                  </a:extLst>
                </a:gridCol>
              </a:tblGrid>
              <a:tr h="295640">
                <a:tc>
                  <a:txBody>
                    <a:bodyPr/>
                    <a:lstStyle/>
                    <a:p>
                      <a:pPr algn="ctr"/>
                      <a:r>
                        <a:rPr lang="en-GB" sz="1200" dirty="0">
                          <a:latin typeface="Comic Sans MS" panose="030F0702030302020204" pitchFamily="66" charset="0"/>
                        </a:rPr>
                        <a:t>Key</a:t>
                      </a:r>
                      <a:r>
                        <a:rPr lang="en-GB" sz="1200" baseline="0" dirty="0">
                          <a:latin typeface="Comic Sans MS" panose="030F0702030302020204" pitchFamily="66" charset="0"/>
                        </a:rPr>
                        <a:t> Historical Threads</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853630"/>
                  </a:ext>
                </a:extLst>
              </a:tr>
              <a:tr h="283698">
                <a:tc>
                  <a:txBody>
                    <a:bodyPr/>
                    <a:lstStyle/>
                    <a:p>
                      <a:pPr marL="0" lvl="0" indent="0" algn="ctr">
                        <a:buFont typeface="Arial" panose="020B0604020202020204" pitchFamily="34" charset="0"/>
                        <a:buNone/>
                      </a:pPr>
                      <a:r>
                        <a:rPr lang="en-GB" sz="1200" kern="1200" dirty="0">
                          <a:solidFill>
                            <a:schemeClr val="dk1"/>
                          </a:solidFill>
                          <a:effectLst/>
                          <a:latin typeface="Comic Sans MS" panose="030F0702030302020204" pitchFamily="66" charset="0"/>
                          <a:ea typeface="+mn-ea"/>
                          <a:cs typeface="+mn-cs"/>
                        </a:rPr>
                        <a:t>Societal</a:t>
                      </a:r>
                      <a:r>
                        <a:rPr lang="en-GB" sz="1200" kern="1200" baseline="0" dirty="0">
                          <a:solidFill>
                            <a:schemeClr val="dk1"/>
                          </a:solidFill>
                          <a:effectLst/>
                          <a:latin typeface="Comic Sans MS" panose="030F0702030302020204" pitchFamily="66" charset="0"/>
                          <a:ea typeface="+mn-ea"/>
                          <a:cs typeface="+mn-cs"/>
                        </a:rPr>
                        <a:t> </a:t>
                      </a:r>
                      <a:r>
                        <a:rPr lang="en-GB" sz="1200" kern="1200" baseline="0" dirty="0" smtClean="0">
                          <a:solidFill>
                            <a:schemeClr val="dk1"/>
                          </a:solidFill>
                          <a:effectLst/>
                          <a:latin typeface="Comic Sans MS" panose="030F0702030302020204" pitchFamily="66" charset="0"/>
                          <a:ea typeface="+mn-ea"/>
                          <a:cs typeface="+mn-cs"/>
                        </a:rPr>
                        <a:t>change     Invention</a:t>
                      </a:r>
                      <a:endParaRPr lang="en-GB" sz="1200" kern="1200" baseline="0" dirty="0">
                        <a:solidFill>
                          <a:schemeClr val="dk1"/>
                        </a:solidFill>
                        <a:effectLst/>
                        <a:latin typeface="Comic Sans MS" panose="030F0702030302020204" pitchFamily="66" charset="0"/>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912538"/>
                  </a:ext>
                </a:extLst>
              </a:tr>
            </a:tbl>
          </a:graphicData>
        </a:graphic>
      </p:graphicFrame>
      <p:graphicFrame>
        <p:nvGraphicFramePr>
          <p:cNvPr id="23" name="Table 22"/>
          <p:cNvGraphicFramePr>
            <a:graphicFrameLocks noGrp="1"/>
          </p:cNvGraphicFramePr>
          <p:nvPr>
            <p:extLst/>
          </p:nvPr>
        </p:nvGraphicFramePr>
        <p:xfrm>
          <a:off x="1662580" y="1410019"/>
          <a:ext cx="2407514" cy="3474720"/>
        </p:xfrm>
        <a:graphic>
          <a:graphicData uri="http://schemas.openxmlformats.org/drawingml/2006/table">
            <a:tbl>
              <a:tblPr firstRow="1" bandRow="1">
                <a:tableStyleId>{5C22544A-7EE6-4342-B048-85BDC9FD1C3A}</a:tableStyleId>
              </a:tblPr>
              <a:tblGrid>
                <a:gridCol w="2407514">
                  <a:extLst>
                    <a:ext uri="{9D8B030D-6E8A-4147-A177-3AD203B41FA5}">
                      <a16:colId xmlns:a16="http://schemas.microsoft.com/office/drawing/2014/main" val="20000"/>
                    </a:ext>
                  </a:extLst>
                </a:gridCol>
              </a:tblGrid>
              <a:tr h="262992">
                <a:tc>
                  <a:txBody>
                    <a:bodyPr/>
                    <a:lstStyle/>
                    <a:p>
                      <a:pPr marL="0" indent="0" algn="ctr">
                        <a:buFont typeface="Arial" panose="020B0604020202020204" pitchFamily="34" charset="0"/>
                        <a:buNone/>
                      </a:pPr>
                      <a:r>
                        <a:rPr lang="en-GB" sz="1200" dirty="0" smtClean="0">
                          <a:latin typeface="Comic Sans MS" panose="030F0702030302020204" pitchFamily="66" charset="0"/>
                        </a:rPr>
                        <a:t>Key Vocabulary</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42303">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latin typeface="Comic Sans MS" panose="030F0702030302020204" pitchFamily="66" charset="0"/>
                        </a:rPr>
                        <a:t>famine</a:t>
                      </a:r>
                      <a:r>
                        <a:rPr lang="en-GB" sz="1200" dirty="0" smtClean="0">
                          <a:latin typeface="Comic Sans MS" panose="030F0702030302020204" pitchFamily="66" charset="0"/>
                        </a:rPr>
                        <a:t>: where there is not enough food for a great number of people, causing illness and death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industrial</a:t>
                      </a:r>
                      <a:r>
                        <a:rPr lang="en-GB" sz="1200" b="0" baseline="0" dirty="0" smtClean="0">
                          <a:latin typeface="Comic Sans MS" panose="030F0702030302020204" pitchFamily="66" charset="0"/>
                        </a:rPr>
                        <a:t>: r</a:t>
                      </a:r>
                      <a:r>
                        <a:rPr lang="en-GB" sz="1200" dirty="0" smtClean="0">
                          <a:latin typeface="Comic Sans MS" panose="030F0702030302020204" pitchFamily="66" charset="0"/>
                        </a:rPr>
                        <a:t>elated to industry, using machinery often in factories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baseline="0" dirty="0" smtClean="0">
                          <a:latin typeface="Comic Sans MS" panose="030F0702030302020204" pitchFamily="66" charset="0"/>
                        </a:rPr>
                        <a:t>legislation</a:t>
                      </a:r>
                      <a:r>
                        <a:rPr lang="en-GB" sz="1200" b="0" baseline="0" dirty="0" smtClean="0">
                          <a:latin typeface="Comic Sans MS" panose="030F0702030302020204" pitchFamily="66" charset="0"/>
                        </a:rPr>
                        <a:t>: a </a:t>
                      </a:r>
                      <a:r>
                        <a:rPr lang="en-GB" sz="1200" dirty="0" smtClean="0">
                          <a:latin typeface="Comic Sans MS" panose="030F0702030302020204" pitchFamily="66" charset="0"/>
                        </a:rPr>
                        <a:t>group of laws (e.g. factory legislation)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latin typeface="Comic Sans MS" panose="030F0702030302020204" pitchFamily="66" charset="0"/>
                        </a:rPr>
                        <a:t>poverty</a:t>
                      </a:r>
                      <a:r>
                        <a:rPr lang="en-GB" sz="1200" dirty="0" smtClean="0">
                          <a:latin typeface="Comic Sans MS" panose="030F0702030302020204" pitchFamily="66" charset="0"/>
                        </a:rPr>
                        <a:t>:</a:t>
                      </a:r>
                      <a:r>
                        <a:rPr lang="en-GB" sz="1200" baseline="0" dirty="0" smtClean="0">
                          <a:latin typeface="Comic Sans MS" panose="030F0702030302020204" pitchFamily="66" charset="0"/>
                        </a:rPr>
                        <a:t> t</a:t>
                      </a:r>
                      <a:r>
                        <a:rPr lang="en-GB" sz="1200" dirty="0" smtClean="0">
                          <a:latin typeface="Comic Sans MS" panose="030F0702030302020204" pitchFamily="66" charset="0"/>
                        </a:rPr>
                        <a:t>he lack of basic human needs such as clean water, nutrition, healthcare, education and shelter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smtClean="0">
                          <a:latin typeface="Comic Sans MS" panose="030F0702030302020204" pitchFamily="66" charset="0"/>
                        </a:rPr>
                        <a:t>revolution</a:t>
                      </a:r>
                      <a:r>
                        <a:rPr lang="en-GB" sz="1200" baseline="0" dirty="0" smtClean="0">
                          <a:latin typeface="Comic Sans MS" panose="030F0702030302020204" pitchFamily="66" charset="0"/>
                        </a:rPr>
                        <a:t>: a </a:t>
                      </a:r>
                      <a:r>
                        <a:rPr lang="en-GB" sz="1200" dirty="0" smtClean="0">
                          <a:latin typeface="Comic Sans MS" panose="030F0702030302020204" pitchFamily="66" charset="0"/>
                        </a:rPr>
                        <a:t>change in the way a country works, usually to a different political system or way of life</a:t>
                      </a:r>
                      <a:endParaRPr lang="en-GB" sz="1400" b="0" baseline="0" dirty="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extLst/>
          </p:nvPr>
        </p:nvGraphicFramePr>
        <p:xfrm>
          <a:off x="4168209" y="3593661"/>
          <a:ext cx="6366620" cy="1291078"/>
        </p:xfrm>
        <a:graphic>
          <a:graphicData uri="http://schemas.openxmlformats.org/drawingml/2006/table">
            <a:tbl>
              <a:tblPr firstRow="1" bandRow="1">
                <a:tableStyleId>{5C22544A-7EE6-4342-B048-85BDC9FD1C3A}</a:tableStyleId>
              </a:tblPr>
              <a:tblGrid>
                <a:gridCol w="6366620">
                  <a:extLst>
                    <a:ext uri="{9D8B030D-6E8A-4147-A177-3AD203B41FA5}">
                      <a16:colId xmlns:a16="http://schemas.microsoft.com/office/drawing/2014/main" val="20000"/>
                    </a:ext>
                  </a:extLst>
                </a:gridCol>
              </a:tblGrid>
              <a:tr h="224084">
                <a:tc>
                  <a:txBody>
                    <a:bodyPr/>
                    <a:lstStyle/>
                    <a:p>
                      <a:pPr algn="ctr"/>
                      <a:r>
                        <a:rPr lang="en-GB" sz="1200" dirty="0">
                          <a:latin typeface="Comic Sans MS" panose="030F0702030302020204" pitchFamily="66" charset="0"/>
                        </a:rPr>
                        <a:t>What will I</a:t>
                      </a:r>
                      <a:r>
                        <a:rPr lang="en-GB" sz="1200" baseline="0" dirty="0">
                          <a:latin typeface="Comic Sans MS" panose="030F0702030302020204" pitchFamily="66" charset="0"/>
                        </a:rPr>
                        <a:t> know by the end of the unit</a:t>
                      </a:r>
                      <a:r>
                        <a:rPr lang="en-GB" sz="1200" baseline="0" dirty="0" smtClean="0">
                          <a:latin typeface="Comic Sans MS" panose="030F0702030302020204" pitchFamily="66" charset="0"/>
                        </a:rPr>
                        <a:t>?</a:t>
                      </a:r>
                      <a:endParaRPr lang="en-GB" sz="12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16758">
                <a:tc>
                  <a:txBody>
                    <a:bodyPr/>
                    <a:lstStyle/>
                    <a:p>
                      <a:pPr marL="171450" lvl="0" indent="-171450">
                        <a:buFont typeface="Arial" panose="020B0604020202020204" pitchFamily="34" charset="0"/>
                        <a:buChar char="•"/>
                      </a:pPr>
                      <a:r>
                        <a:rPr lang="en-GB" sz="1200" dirty="0" smtClean="0">
                          <a:latin typeface="Comic Sans MS" panose="030F0702030302020204" pitchFamily="66" charset="0"/>
                        </a:rPr>
                        <a:t> </a:t>
                      </a:r>
                      <a:r>
                        <a:rPr lang="en-GB" sz="1200" baseline="0" dirty="0" smtClean="0">
                          <a:latin typeface="Comic Sans MS" panose="030F0702030302020204" pitchFamily="66" charset="0"/>
                        </a:rPr>
                        <a:t>I will know </a:t>
                      </a:r>
                      <a:r>
                        <a:rPr lang="en-GB" sz="1200" dirty="0" smtClean="0">
                          <a:latin typeface="Comic Sans MS" panose="030F0702030302020204" pitchFamily="66" charset="0"/>
                        </a:rPr>
                        <a:t>Britain changed from a rural society to an urban society</a:t>
                      </a:r>
                      <a:r>
                        <a:rPr lang="en-GB" sz="1200" baseline="0" dirty="0" smtClean="0">
                          <a:latin typeface="Comic Sans MS" panose="030F0702030302020204" pitchFamily="66" charset="0"/>
                        </a:rPr>
                        <a:t> as jobs changed from agricultural to industrial.</a:t>
                      </a:r>
                    </a:p>
                    <a:p>
                      <a:pPr marL="171450" lvl="0" indent="-171450">
                        <a:buFont typeface="Arial" panose="020B0604020202020204" pitchFamily="34" charset="0"/>
                        <a:buChar char="•"/>
                      </a:pPr>
                      <a:r>
                        <a:rPr lang="en-GB" sz="1200" kern="1200" baseline="0" dirty="0" smtClean="0">
                          <a:solidFill>
                            <a:schemeClr val="dk1"/>
                          </a:solidFill>
                          <a:effectLst/>
                          <a:latin typeface="Comic Sans MS" panose="030F0702030302020204" pitchFamily="66" charset="0"/>
                          <a:ea typeface="+mn-ea"/>
                          <a:cs typeface="+mn-cs"/>
                        </a:rPr>
                        <a:t>I will be able to name some causes of the Industrial Revolution including population booms, increased transport and growth of the British Empire.</a:t>
                      </a:r>
                    </a:p>
                    <a:p>
                      <a:pPr marL="171450" lvl="0" indent="-171450">
                        <a:buFont typeface="Arial" panose="020B0604020202020204" pitchFamily="34" charset="0"/>
                        <a:buChar char="•"/>
                      </a:pPr>
                      <a:r>
                        <a:rPr lang="en-GB" sz="1200" kern="1200" baseline="0" dirty="0" smtClean="0">
                          <a:solidFill>
                            <a:schemeClr val="dk1"/>
                          </a:solidFill>
                          <a:effectLst/>
                          <a:latin typeface="Comic Sans MS" panose="030F0702030302020204" pitchFamily="66" charset="0"/>
                          <a:ea typeface="+mn-ea"/>
                          <a:cs typeface="+mn-cs"/>
                        </a:rPr>
                        <a:t>I can explore ways in which the Industrial Revolution impacted the locality.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9" name="Table 28"/>
          <p:cNvGraphicFramePr>
            <a:graphicFrameLocks noGrp="1"/>
          </p:cNvGraphicFramePr>
          <p:nvPr>
            <p:extLst/>
          </p:nvPr>
        </p:nvGraphicFramePr>
        <p:xfrm>
          <a:off x="4177691" y="1416771"/>
          <a:ext cx="6347656" cy="2139518"/>
        </p:xfrm>
        <a:graphic>
          <a:graphicData uri="http://schemas.openxmlformats.org/drawingml/2006/table">
            <a:tbl>
              <a:tblPr firstRow="1" bandRow="1">
                <a:tableStyleId>{5C22544A-7EE6-4342-B048-85BDC9FD1C3A}</a:tableStyleId>
              </a:tblPr>
              <a:tblGrid>
                <a:gridCol w="6347656">
                  <a:extLst>
                    <a:ext uri="{9D8B030D-6E8A-4147-A177-3AD203B41FA5}">
                      <a16:colId xmlns:a16="http://schemas.microsoft.com/office/drawing/2014/main" val="4208729436"/>
                    </a:ext>
                  </a:extLst>
                </a:gridCol>
              </a:tblGrid>
              <a:tr h="276288">
                <a:tc>
                  <a:txBody>
                    <a:bodyPr/>
                    <a:lstStyle/>
                    <a:p>
                      <a:pPr algn="ctr"/>
                      <a:r>
                        <a:rPr lang="en-GB" sz="1200" dirty="0" smtClean="0">
                          <a:solidFill>
                            <a:schemeClr val="bg1"/>
                          </a:solidFill>
                          <a:latin typeface="Comic Sans MS" panose="030F0702030302020204" pitchFamily="66" charset="0"/>
                        </a:rPr>
                        <a:t>Key Knowledge</a:t>
                      </a:r>
                      <a:endParaRPr lang="en-GB" sz="1200" dirty="0">
                        <a:solidFill>
                          <a:schemeClr val="bg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251907"/>
                  </a:ext>
                </a:extLst>
              </a:tr>
              <a:tr h="1863230">
                <a:tc>
                  <a:txBody>
                    <a:bodyPr/>
                    <a:lstStyle/>
                    <a:p>
                      <a:pPr lvl="0" algn="ctr"/>
                      <a:endParaRPr lang="en-GB" sz="1100" b="0" baseline="0" dirty="0" smtClean="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640167"/>
                  </a:ext>
                </a:extLst>
              </a:tr>
            </a:tbl>
          </a:graphicData>
        </a:graphic>
      </p:graphicFrame>
      <p:sp>
        <p:nvSpPr>
          <p:cNvPr id="30" name="Rectangle 29"/>
          <p:cNvSpPr/>
          <p:nvPr/>
        </p:nvSpPr>
        <p:spPr>
          <a:xfrm>
            <a:off x="4250513" y="2785197"/>
            <a:ext cx="1659547" cy="6851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pPr>
            <a:r>
              <a:rPr lang="en-GB" sz="1200" b="1" dirty="0">
                <a:latin typeface="Comic Sans MS" panose="030F0702030302020204" pitchFamily="66" charset="0"/>
                <a:ea typeface="Calibri" panose="020F0502020204030204" pitchFamily="34" charset="0"/>
                <a:cs typeface="Times New Roman" panose="02020603050405020304" pitchFamily="18" charset="0"/>
              </a:rPr>
              <a:t>George Stephenson</a:t>
            </a:r>
          </a:p>
          <a:p>
            <a:pPr algn="ctr">
              <a:lnSpc>
                <a:spcPct val="107000"/>
              </a:lnSpc>
            </a:pPr>
            <a:r>
              <a:rPr lang="en-GB" sz="1200" dirty="0">
                <a:latin typeface="Comic Sans MS" panose="030F0702030302020204" pitchFamily="66" charset="0"/>
              </a:rPr>
              <a:t>A British civil and mechanical engineer.</a:t>
            </a:r>
            <a:endParaRPr lang="en-GB" sz="105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31" name="Rectangle 30"/>
          <p:cNvSpPr/>
          <p:nvPr/>
        </p:nvSpPr>
        <p:spPr>
          <a:xfrm>
            <a:off x="6090478" y="1807643"/>
            <a:ext cx="2002861" cy="146495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pPr>
            <a:r>
              <a:rPr lang="en-GB" sz="1200" b="1" dirty="0">
                <a:latin typeface="Comic Sans MS" panose="030F0702030302020204" pitchFamily="66" charset="0"/>
                <a:ea typeface="Calibri" panose="020F0502020204030204" pitchFamily="34" charset="0"/>
                <a:cs typeface="Times New Roman" panose="02020603050405020304" pitchFamily="18" charset="0"/>
              </a:rPr>
              <a:t>(1837 – 1901) </a:t>
            </a:r>
          </a:p>
          <a:p>
            <a:pPr algn="ctr">
              <a:lnSpc>
                <a:spcPct val="107000"/>
              </a:lnSpc>
            </a:pPr>
            <a:r>
              <a:rPr lang="en-GB" sz="1200" dirty="0">
                <a:latin typeface="Comic Sans MS" panose="030F0702030302020204" pitchFamily="66" charset="0"/>
                <a:ea typeface="Calibri" panose="020F0502020204030204" pitchFamily="34" charset="0"/>
                <a:cs typeface="Times New Roman" panose="02020603050405020304" pitchFamily="18" charset="0"/>
              </a:rPr>
              <a:t>The industrial revolution had a huge effect on Leicester resulting in the population growing from 40,000 to 212,000 during this period. </a:t>
            </a:r>
          </a:p>
        </p:txBody>
      </p:sp>
      <p:sp>
        <p:nvSpPr>
          <p:cNvPr id="32" name="Rectangle 31"/>
          <p:cNvSpPr/>
          <p:nvPr/>
        </p:nvSpPr>
        <p:spPr>
          <a:xfrm>
            <a:off x="8280357" y="2587579"/>
            <a:ext cx="2159570" cy="88280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07000"/>
              </a:lnSpc>
            </a:pPr>
            <a:r>
              <a:rPr lang="en-GB" sz="1200" b="1" dirty="0">
                <a:latin typeface="Comic Sans MS" panose="030F0702030302020204" pitchFamily="66" charset="0"/>
              </a:rPr>
              <a:t>James Watts </a:t>
            </a:r>
          </a:p>
          <a:p>
            <a:pPr algn="ctr">
              <a:lnSpc>
                <a:spcPct val="107000"/>
              </a:lnSpc>
            </a:pPr>
            <a:r>
              <a:rPr lang="en-GB" sz="1200" dirty="0">
                <a:latin typeface="Comic Sans MS" panose="030F0702030302020204" pitchFamily="66" charset="0"/>
              </a:rPr>
              <a:t>He was known as the ‘Father of the Industrial Revolution’.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34" name="Picture 2" descr="Credit: Getty Images/Edward Gooch Collec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641" y="1768372"/>
            <a:ext cx="972638" cy="9376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4"/>
          <a:stretch>
            <a:fillRect/>
          </a:stretch>
        </p:blipFill>
        <p:spPr>
          <a:xfrm>
            <a:off x="8703334" y="1781446"/>
            <a:ext cx="1208365" cy="765130"/>
          </a:xfrm>
          <a:prstGeom prst="rect">
            <a:avLst/>
          </a:prstGeom>
        </p:spPr>
      </p:pic>
      <p:graphicFrame>
        <p:nvGraphicFramePr>
          <p:cNvPr id="38" name="Table 37"/>
          <p:cNvGraphicFramePr>
            <a:graphicFrameLocks noGrp="1"/>
          </p:cNvGraphicFramePr>
          <p:nvPr>
            <p:extLst/>
          </p:nvPr>
        </p:nvGraphicFramePr>
        <p:xfrm>
          <a:off x="1676250" y="4960364"/>
          <a:ext cx="8868104" cy="1630680"/>
        </p:xfrm>
        <a:graphic>
          <a:graphicData uri="http://schemas.openxmlformats.org/drawingml/2006/table">
            <a:tbl>
              <a:tblPr firstRow="1" firstCol="1" bandRow="1">
                <a:tableStyleId>{69CF1AB2-1976-4502-BF36-3FF5EA218861}</a:tableStyleId>
              </a:tblPr>
              <a:tblGrid>
                <a:gridCol w="766344">
                  <a:extLst>
                    <a:ext uri="{9D8B030D-6E8A-4147-A177-3AD203B41FA5}">
                      <a16:colId xmlns:a16="http://schemas.microsoft.com/office/drawing/2014/main" val="3599670840"/>
                    </a:ext>
                  </a:extLst>
                </a:gridCol>
                <a:gridCol w="1127520">
                  <a:extLst>
                    <a:ext uri="{9D8B030D-6E8A-4147-A177-3AD203B41FA5}">
                      <a16:colId xmlns:a16="http://schemas.microsoft.com/office/drawing/2014/main" val="4003744698"/>
                    </a:ext>
                  </a:extLst>
                </a:gridCol>
                <a:gridCol w="816582">
                  <a:extLst>
                    <a:ext uri="{9D8B030D-6E8A-4147-A177-3AD203B41FA5}">
                      <a16:colId xmlns:a16="http://schemas.microsoft.com/office/drawing/2014/main" val="1603003181"/>
                    </a:ext>
                  </a:extLst>
                </a:gridCol>
                <a:gridCol w="1109998">
                  <a:extLst>
                    <a:ext uri="{9D8B030D-6E8A-4147-A177-3AD203B41FA5}">
                      <a16:colId xmlns:a16="http://schemas.microsoft.com/office/drawing/2014/main" val="554369117"/>
                    </a:ext>
                  </a:extLst>
                </a:gridCol>
                <a:gridCol w="896864">
                  <a:extLst>
                    <a:ext uri="{9D8B030D-6E8A-4147-A177-3AD203B41FA5}">
                      <a16:colId xmlns:a16="http://schemas.microsoft.com/office/drawing/2014/main" val="2231929676"/>
                    </a:ext>
                  </a:extLst>
                </a:gridCol>
                <a:gridCol w="848336">
                  <a:extLst>
                    <a:ext uri="{9D8B030D-6E8A-4147-A177-3AD203B41FA5}">
                      <a16:colId xmlns:a16="http://schemas.microsoft.com/office/drawing/2014/main" val="3999795842"/>
                    </a:ext>
                  </a:extLst>
                </a:gridCol>
                <a:gridCol w="1106573">
                  <a:extLst>
                    <a:ext uri="{9D8B030D-6E8A-4147-A177-3AD203B41FA5}">
                      <a16:colId xmlns:a16="http://schemas.microsoft.com/office/drawing/2014/main" val="3530423785"/>
                    </a:ext>
                  </a:extLst>
                </a:gridCol>
                <a:gridCol w="1002211">
                  <a:extLst>
                    <a:ext uri="{9D8B030D-6E8A-4147-A177-3AD203B41FA5}">
                      <a16:colId xmlns:a16="http://schemas.microsoft.com/office/drawing/2014/main" val="2408165558"/>
                    </a:ext>
                  </a:extLst>
                </a:gridCol>
                <a:gridCol w="1193676">
                  <a:extLst>
                    <a:ext uri="{9D8B030D-6E8A-4147-A177-3AD203B41FA5}">
                      <a16:colId xmlns:a16="http://schemas.microsoft.com/office/drawing/2014/main" val="3388765131"/>
                    </a:ext>
                  </a:extLst>
                </a:gridCol>
              </a:tblGrid>
              <a:tr h="135294">
                <a:tc gridSpan="9">
                  <a:txBody>
                    <a:bodyPr/>
                    <a:lstStyle/>
                    <a:p>
                      <a:pPr algn="ctr">
                        <a:lnSpc>
                          <a:spcPct val="107000"/>
                        </a:lnSpc>
                        <a:spcAft>
                          <a:spcPts val="800"/>
                        </a:spcAft>
                      </a:pPr>
                      <a:r>
                        <a:rPr lang="en-GB" sz="1000" dirty="0">
                          <a:effectLst/>
                        </a:rPr>
                        <a:t>Timeline</a:t>
                      </a:r>
                      <a:endParaRPr lang="en-GB" sz="9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43274854"/>
                  </a:ext>
                </a:extLst>
              </a:tr>
              <a:tr h="134832">
                <a:tc>
                  <a:txBody>
                    <a:bodyPr/>
                    <a:lstStyle/>
                    <a:p>
                      <a:pPr algn="ctr">
                        <a:lnSpc>
                          <a:spcPct val="107000"/>
                        </a:lnSpc>
                        <a:spcAft>
                          <a:spcPts val="800"/>
                        </a:spcAft>
                      </a:pPr>
                      <a:r>
                        <a:rPr lang="en-GB" sz="1000" b="0" dirty="0" smtClean="0">
                          <a:effectLst/>
                          <a:latin typeface="Comic Sans MS" panose="030F0702030302020204" pitchFamily="66" charset="0"/>
                        </a:rPr>
                        <a:t>1765</a:t>
                      </a:r>
                      <a:endParaRPr lang="en-GB" sz="1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gn="ctr">
                        <a:lnSpc>
                          <a:spcPct val="107000"/>
                        </a:lnSpc>
                        <a:spcAft>
                          <a:spcPts val="800"/>
                        </a:spcAft>
                      </a:pPr>
                      <a:r>
                        <a:rPr lang="en-GB" sz="1000" dirty="0" smtClean="0">
                          <a:effectLst/>
                          <a:latin typeface="Comic Sans MS" panose="030F0702030302020204" pitchFamily="66" charset="0"/>
                        </a:rPr>
                        <a:t>1825</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gn="ctr">
                        <a:lnSpc>
                          <a:spcPct val="107000"/>
                        </a:lnSpc>
                        <a:spcAft>
                          <a:spcPts val="800"/>
                        </a:spcAft>
                      </a:pPr>
                      <a:r>
                        <a:rPr lang="en-GB" sz="1000" dirty="0" smtClean="0">
                          <a:effectLst/>
                          <a:latin typeface="Comic Sans MS" panose="030F0702030302020204" pitchFamily="66" charset="0"/>
                        </a:rPr>
                        <a:t>1851</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gn="ctr">
                        <a:lnSpc>
                          <a:spcPct val="107000"/>
                        </a:lnSpc>
                        <a:spcAft>
                          <a:spcPts val="800"/>
                        </a:spcAft>
                      </a:pPr>
                      <a:r>
                        <a:rPr lang="en-GB" sz="1000" dirty="0" smtClean="0">
                          <a:effectLst/>
                          <a:latin typeface="Comic Sans MS" panose="030F0702030302020204" pitchFamily="66" charset="0"/>
                        </a:rPr>
                        <a:t>1862</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gn="ctr">
                        <a:lnSpc>
                          <a:spcPct val="107000"/>
                        </a:lnSpc>
                        <a:spcAft>
                          <a:spcPts val="800"/>
                        </a:spcAft>
                      </a:pPr>
                      <a:r>
                        <a:rPr lang="en-GB" sz="1000" dirty="0" smtClean="0">
                          <a:effectLst/>
                          <a:latin typeface="Comic Sans MS" panose="030F0702030302020204" pitchFamily="66" charset="0"/>
                        </a:rPr>
                        <a:t>1876</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gn="ctr">
                        <a:lnSpc>
                          <a:spcPct val="107000"/>
                        </a:lnSpc>
                        <a:spcAft>
                          <a:spcPts val="800"/>
                        </a:spcAft>
                      </a:pPr>
                      <a:r>
                        <a:rPr lang="en-GB" sz="1000" dirty="0" smtClean="0">
                          <a:effectLst/>
                          <a:latin typeface="Comic Sans MS" panose="030F0702030302020204" pitchFamily="66" charset="0"/>
                        </a:rPr>
                        <a:t>1878</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gn="ctr">
                        <a:lnSpc>
                          <a:spcPct val="107000"/>
                        </a:lnSpc>
                        <a:spcAft>
                          <a:spcPts val="800"/>
                        </a:spcAft>
                      </a:pPr>
                      <a:r>
                        <a:rPr lang="en-GB" sz="1000" dirty="0" smtClean="0">
                          <a:effectLst/>
                          <a:latin typeface="Comic Sans MS" panose="030F0702030302020204" pitchFamily="66" charset="0"/>
                        </a:rPr>
                        <a:t>1881</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gn="ctr">
                        <a:lnSpc>
                          <a:spcPct val="107000"/>
                        </a:lnSpc>
                        <a:spcAft>
                          <a:spcPts val="800"/>
                        </a:spcAft>
                      </a:pPr>
                      <a:r>
                        <a:rPr lang="en-GB" sz="1000" dirty="0" smtClean="0">
                          <a:effectLst/>
                          <a:latin typeface="Comic Sans MS" panose="030F0702030302020204" pitchFamily="66" charset="0"/>
                        </a:rPr>
                        <a:t>1885</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gn="ctr">
                        <a:lnSpc>
                          <a:spcPct val="107000"/>
                        </a:lnSpc>
                        <a:spcAft>
                          <a:spcPts val="800"/>
                        </a:spcAft>
                      </a:pPr>
                      <a:r>
                        <a:rPr lang="en-GB" sz="1000" dirty="0" smtClean="0">
                          <a:effectLst/>
                          <a:latin typeface="Comic Sans MS" panose="030F0702030302020204" pitchFamily="66" charset="0"/>
                        </a:rPr>
                        <a:t>1890</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extLst>
                  <a:ext uri="{0D108BD9-81ED-4DB2-BD59-A6C34878D82A}">
                    <a16:rowId xmlns:a16="http://schemas.microsoft.com/office/drawing/2014/main" val="829396629"/>
                  </a:ext>
                </a:extLst>
              </a:tr>
              <a:tr h="1127670">
                <a:tc>
                  <a:txBody>
                    <a:bodyPr/>
                    <a:lstStyle/>
                    <a:p>
                      <a:pPr>
                        <a:lnSpc>
                          <a:spcPct val="107000"/>
                        </a:lnSpc>
                        <a:spcAft>
                          <a:spcPts val="800"/>
                        </a:spcAft>
                      </a:pPr>
                      <a:r>
                        <a:rPr lang="en-GB" sz="1000" b="0" dirty="0" smtClean="0">
                          <a:latin typeface="Comic Sans MS" panose="030F0702030302020204" pitchFamily="66" charset="0"/>
                        </a:rPr>
                        <a:t>The steam engine was invented by James Watts.</a:t>
                      </a:r>
                      <a:endParaRPr lang="en-GB" sz="10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latin typeface="Comic Sans MS" panose="030F0702030302020204" pitchFamily="66" charset="0"/>
                        </a:rPr>
                        <a:t>The first passenger railway was built</a:t>
                      </a:r>
                      <a:r>
                        <a:rPr lang="en-GB" sz="1000" baseline="0" dirty="0" smtClean="0">
                          <a:latin typeface="Comic Sans MS" panose="030F0702030302020204" pitchFamily="66" charset="0"/>
                        </a:rPr>
                        <a:t>. </a:t>
                      </a:r>
                      <a:r>
                        <a:rPr lang="en-GB" sz="1000" dirty="0" smtClean="0">
                          <a:latin typeface="Comic Sans MS" panose="030F0702030302020204" pitchFamily="66" charset="0"/>
                        </a:rPr>
                        <a:t>George Stephenson invented the first passenger steam locomotive.</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latin typeface="Comic Sans MS" panose="030F0702030302020204" pitchFamily="66" charset="0"/>
                        </a:rPr>
                        <a:t>The Great Exhibition opened in London and ran from May until October.</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latin typeface="Comic Sans MS" panose="030F0702030302020204" pitchFamily="66" charset="0"/>
                        </a:rPr>
                        <a:t>The first route on the London Underground began carrying passengers using steam locomotives. </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latin typeface="Comic Sans MS" panose="030F0702030302020204" pitchFamily="66" charset="0"/>
                        </a:rPr>
                        <a:t>The telephone was invented by Alexander Graham Bell. </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latin typeface="Comic Sans MS" panose="030F0702030302020204" pitchFamily="66" charset="0"/>
                        </a:rPr>
                        <a:t>Joseph Wilson Swan invented the electric lamp.</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latin typeface="Comic Sans MS" panose="030F0702030302020204" pitchFamily="66" charset="0"/>
                        </a:rPr>
                        <a:t>The Education Act was passed, making school compulsory for all children between the ages of five and ten.</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rPr>
                        <a:t>Karl Benz invented the automobile. This meant that people could travel to places faster. </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tc>
                  <a:txBody>
                    <a:bodyPr/>
                    <a:lstStyle/>
                    <a:p>
                      <a:pPr>
                        <a:lnSpc>
                          <a:spcPct val="107000"/>
                        </a:lnSpc>
                        <a:spcAft>
                          <a:spcPts val="800"/>
                        </a:spcAft>
                      </a:pPr>
                      <a:r>
                        <a:rPr lang="en-GB" sz="1000" dirty="0" smtClean="0">
                          <a:effectLst/>
                          <a:latin typeface="Comic Sans MS" panose="030F0702030302020204" pitchFamily="66" charset="0"/>
                        </a:rPr>
                        <a:t>The London Underground began carrying passengers on electrified trains.</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9742" marR="39742" marT="0" marB="0"/>
                </a:tc>
                <a:extLst>
                  <a:ext uri="{0D108BD9-81ED-4DB2-BD59-A6C34878D82A}">
                    <a16:rowId xmlns:a16="http://schemas.microsoft.com/office/drawing/2014/main" val="2049832112"/>
                  </a:ext>
                </a:extLst>
              </a:tr>
            </a:tbl>
          </a:graphicData>
        </a:graphic>
      </p:graphicFrame>
      <p:pic>
        <p:nvPicPr>
          <p:cNvPr id="19" name="Picture 18" descr="C:\Users\gedwards-cole\Downloads\New full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5366" y="113568"/>
            <a:ext cx="1660355" cy="553024"/>
          </a:xfrm>
          <a:prstGeom prst="rect">
            <a:avLst/>
          </a:prstGeom>
          <a:noFill/>
          <a:ln>
            <a:noFill/>
          </a:ln>
        </p:spPr>
      </p:pic>
    </p:spTree>
    <p:extLst>
      <p:ext uri="{BB962C8B-B14F-4D97-AF65-F5344CB8AC3E}">
        <p14:creationId xmlns:p14="http://schemas.microsoft.com/office/powerpoint/2010/main" val="302058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55" y="235328"/>
            <a:ext cx="9284854" cy="500927"/>
          </a:xfrm>
        </p:spPr>
        <p:txBody>
          <a:bodyPr>
            <a:normAutofit fontScale="90000"/>
          </a:bodyPr>
          <a:lstStyle/>
          <a:p>
            <a:r>
              <a:rPr lang="en-GB" b="1" dirty="0">
                <a:solidFill>
                  <a:schemeClr val="accent1">
                    <a:lumMod val="75000"/>
                  </a:schemeClr>
                </a:solidFill>
              </a:rPr>
              <a:t>Art Knowledge Organiser: Year 6 Painting</a:t>
            </a:r>
          </a:p>
        </p:txBody>
      </p:sp>
      <p:graphicFrame>
        <p:nvGraphicFramePr>
          <p:cNvPr id="5" name="Content Placeholder 4"/>
          <p:cNvGraphicFramePr>
            <a:graphicFrameLocks noGrp="1"/>
          </p:cNvGraphicFramePr>
          <p:nvPr>
            <p:ph idx="1"/>
            <p:extLst/>
          </p:nvPr>
        </p:nvGraphicFramePr>
        <p:xfrm>
          <a:off x="293255" y="4408393"/>
          <a:ext cx="6463479" cy="2442688"/>
        </p:xfrm>
        <a:graphic>
          <a:graphicData uri="http://schemas.openxmlformats.org/drawingml/2006/table">
            <a:tbl>
              <a:tblPr firstRow="1" bandRow="1">
                <a:tableStyleId>{5C22544A-7EE6-4342-B048-85BDC9FD1C3A}</a:tableStyleId>
              </a:tblPr>
              <a:tblGrid>
                <a:gridCol w="2181938">
                  <a:extLst>
                    <a:ext uri="{9D8B030D-6E8A-4147-A177-3AD203B41FA5}">
                      <a16:colId xmlns:a16="http://schemas.microsoft.com/office/drawing/2014/main" val="560957573"/>
                    </a:ext>
                  </a:extLst>
                </a:gridCol>
                <a:gridCol w="4281541">
                  <a:extLst>
                    <a:ext uri="{9D8B030D-6E8A-4147-A177-3AD203B41FA5}">
                      <a16:colId xmlns:a16="http://schemas.microsoft.com/office/drawing/2014/main" val="1591671439"/>
                    </a:ext>
                  </a:extLst>
                </a:gridCol>
              </a:tblGrid>
              <a:tr h="413952">
                <a:tc>
                  <a:txBody>
                    <a:bodyPr/>
                    <a:lstStyle/>
                    <a:p>
                      <a:r>
                        <a:rPr lang="en-GB"/>
                        <a:t>Vocabulary</a:t>
                      </a:r>
                    </a:p>
                  </a:txBody>
                  <a:tcPr/>
                </a:tc>
                <a:tc>
                  <a:txBody>
                    <a:bodyPr/>
                    <a:lstStyle/>
                    <a:p>
                      <a:r>
                        <a:rPr lang="en-GB"/>
                        <a:t>Definition</a:t>
                      </a:r>
                    </a:p>
                  </a:txBody>
                  <a:tcPr/>
                </a:tc>
                <a:extLst>
                  <a:ext uri="{0D108BD9-81ED-4DB2-BD59-A6C34878D82A}">
                    <a16:rowId xmlns:a16="http://schemas.microsoft.com/office/drawing/2014/main" val="2214325248"/>
                  </a:ext>
                </a:extLst>
              </a:tr>
              <a:tr h="724415">
                <a:tc>
                  <a:txBody>
                    <a:bodyPr/>
                    <a:lstStyle/>
                    <a:p>
                      <a:r>
                        <a:rPr lang="en-US" dirty="0">
                          <a:solidFill>
                            <a:schemeClr val="accent1">
                              <a:lumMod val="75000"/>
                            </a:schemeClr>
                          </a:solidFill>
                        </a:rPr>
                        <a:t>stencil</a:t>
                      </a:r>
                    </a:p>
                  </a:txBody>
                  <a:tcPr anchor="ctr"/>
                </a:tc>
                <a:tc>
                  <a:txBody>
                    <a:bodyPr/>
                    <a:lstStyle/>
                    <a:p>
                      <a:r>
                        <a:rPr lang="en-GB" sz="1800" b="0" i="0" kern="1200" dirty="0">
                          <a:solidFill>
                            <a:schemeClr val="accent1">
                              <a:lumMod val="75000"/>
                            </a:schemeClr>
                          </a:solidFill>
                          <a:effectLst/>
                          <a:latin typeface="+mn-lt"/>
                          <a:ea typeface="+mn-ea"/>
                          <a:cs typeface="+mn-cs"/>
                        </a:rPr>
                        <a:t>Stencilling produces an image or pattern on a surface by applying </a:t>
                      </a:r>
                      <a:r>
                        <a:rPr lang="en-GB" sz="1800" b="0" i="0" u="none" strike="noStrike" kern="1200" dirty="0">
                          <a:solidFill>
                            <a:schemeClr val="accent1">
                              <a:lumMod val="75000"/>
                            </a:schemeClr>
                          </a:solidFill>
                          <a:effectLst/>
                          <a:latin typeface="+mn-lt"/>
                          <a:ea typeface="+mn-ea"/>
                          <a:cs typeface="+mn-cs"/>
                        </a:rPr>
                        <a:t>pigment </a:t>
                      </a:r>
                      <a:r>
                        <a:rPr lang="en-GB" sz="1800" b="0" i="0" kern="1200" dirty="0">
                          <a:solidFill>
                            <a:schemeClr val="accent1">
                              <a:lumMod val="75000"/>
                            </a:schemeClr>
                          </a:solidFill>
                          <a:effectLst/>
                          <a:latin typeface="+mn-lt"/>
                          <a:ea typeface="+mn-ea"/>
                          <a:cs typeface="+mn-cs"/>
                        </a:rPr>
                        <a:t>to a surface through a shape, with designed holes in the intermediate object. </a:t>
                      </a:r>
                      <a:endParaRPr lang="en-GB" dirty="0">
                        <a:solidFill>
                          <a:schemeClr val="accent1">
                            <a:lumMod val="75000"/>
                          </a:schemeClr>
                        </a:solidFill>
                      </a:endParaRPr>
                    </a:p>
                  </a:txBody>
                  <a:tcPr anchor="ctr"/>
                </a:tc>
                <a:extLst>
                  <a:ext uri="{0D108BD9-81ED-4DB2-BD59-A6C34878D82A}">
                    <a16:rowId xmlns:a16="http://schemas.microsoft.com/office/drawing/2014/main" val="4245871450"/>
                  </a:ext>
                </a:extLst>
              </a:tr>
              <a:tr h="420008">
                <a:tc>
                  <a:txBody>
                    <a:bodyPr/>
                    <a:lstStyle/>
                    <a:p>
                      <a:r>
                        <a:rPr lang="en-GB" dirty="0">
                          <a:solidFill>
                            <a:schemeClr val="accent1">
                              <a:lumMod val="75000"/>
                            </a:schemeClr>
                          </a:solidFill>
                        </a:rPr>
                        <a:t>perspective</a:t>
                      </a:r>
                    </a:p>
                  </a:txBody>
                  <a:tcPr anchor="ctr"/>
                </a:tc>
                <a:tc>
                  <a:txBody>
                    <a:bodyPr/>
                    <a:lstStyle/>
                    <a:p>
                      <a:r>
                        <a:rPr lang="en-GB" dirty="0">
                          <a:solidFill>
                            <a:schemeClr val="accent1">
                              <a:lumMod val="75000"/>
                            </a:schemeClr>
                          </a:solidFill>
                        </a:rPr>
                        <a:t>Representing a 3D object accurately.</a:t>
                      </a:r>
                    </a:p>
                  </a:txBody>
                  <a:tcPr anchor="ctr"/>
                </a:tc>
                <a:extLst>
                  <a:ext uri="{0D108BD9-81ED-4DB2-BD59-A6C34878D82A}">
                    <a16:rowId xmlns:a16="http://schemas.microsoft.com/office/drawing/2014/main" val="3583736503"/>
                  </a:ext>
                </a:extLst>
              </a:tr>
              <a:tr h="420008">
                <a:tc>
                  <a:txBody>
                    <a:bodyPr/>
                    <a:lstStyle/>
                    <a:p>
                      <a:r>
                        <a:rPr lang="en-GB" dirty="0">
                          <a:solidFill>
                            <a:schemeClr val="accent1">
                              <a:lumMod val="75000"/>
                            </a:schemeClr>
                          </a:solidFill>
                        </a:rPr>
                        <a:t>portrait</a:t>
                      </a:r>
                    </a:p>
                  </a:txBody>
                  <a:tcPr anchor="ctr"/>
                </a:tc>
                <a:tc>
                  <a:txBody>
                    <a:bodyPr/>
                    <a:lstStyle/>
                    <a:p>
                      <a:r>
                        <a:rPr lang="en-GB" dirty="0">
                          <a:solidFill>
                            <a:schemeClr val="accent1">
                              <a:lumMod val="75000"/>
                            </a:schemeClr>
                          </a:solidFill>
                        </a:rPr>
                        <a:t>A picture of a person.</a:t>
                      </a:r>
                    </a:p>
                  </a:txBody>
                  <a:tcPr anchor="ctr"/>
                </a:tc>
                <a:extLst>
                  <a:ext uri="{0D108BD9-81ED-4DB2-BD59-A6C34878D82A}">
                    <a16:rowId xmlns:a16="http://schemas.microsoft.com/office/drawing/2014/main" val="42142854"/>
                  </a:ext>
                </a:extLst>
              </a:tr>
            </a:tbl>
          </a:graphicData>
        </a:graphic>
      </p:graphicFrame>
      <p:sp>
        <p:nvSpPr>
          <p:cNvPr id="6" name="TextBox 5"/>
          <p:cNvSpPr txBox="1"/>
          <p:nvPr/>
        </p:nvSpPr>
        <p:spPr>
          <a:xfrm>
            <a:off x="322021" y="883083"/>
            <a:ext cx="6463479" cy="369332"/>
          </a:xfrm>
          <a:prstGeom prst="rect">
            <a:avLst/>
          </a:prstGeom>
          <a:ln w="28575">
            <a:solidFill>
              <a:srgbClr val="4472C4"/>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solidFill>
                  <a:schemeClr val="accent1">
                    <a:lumMod val="75000"/>
                  </a:schemeClr>
                </a:solidFill>
              </a:rPr>
              <a:t>I will explore painting. </a:t>
            </a:r>
          </a:p>
        </p:txBody>
      </p:sp>
      <p:sp>
        <p:nvSpPr>
          <p:cNvPr id="7" name="TextBox 6"/>
          <p:cNvSpPr txBox="1"/>
          <p:nvPr/>
        </p:nvSpPr>
        <p:spPr>
          <a:xfrm>
            <a:off x="293255" y="1399243"/>
            <a:ext cx="6463479" cy="2862322"/>
          </a:xfrm>
          <a:prstGeom prst="rect">
            <a:avLst/>
          </a:prstGeom>
          <a:noFill/>
          <a:ln w="28575">
            <a:solidFill>
              <a:srgbClr val="4472C4"/>
            </a:solidFill>
          </a:ln>
        </p:spPr>
        <p:txBody>
          <a:bodyPr wrap="square" lIns="91440" tIns="45720" rIns="91440" bIns="45720" rtlCol="0" anchor="t">
            <a:spAutoFit/>
          </a:bodyPr>
          <a:lstStyle/>
          <a:p>
            <a:r>
              <a:rPr lang="en-GB" dirty="0">
                <a:solidFill>
                  <a:schemeClr val="accent1">
                    <a:lumMod val="75000"/>
                  </a:schemeClr>
                </a:solidFill>
              </a:rPr>
              <a:t>During my art lessons I will:</a:t>
            </a:r>
          </a:p>
          <a:p>
            <a:pPr marL="285750" indent="-285750" fontAlgn="base">
              <a:buFont typeface="Arial" panose="020B0604020202020204" pitchFamily="34" charset="0"/>
              <a:buChar char="•"/>
            </a:pPr>
            <a:r>
              <a:rPr lang="en-GB" dirty="0">
                <a:solidFill>
                  <a:schemeClr val="accent1">
                    <a:lumMod val="75000"/>
                  </a:schemeClr>
                </a:solidFill>
              </a:rPr>
              <a:t>Paint based on observations and convey realism or an impression of what I observe. </a:t>
            </a:r>
          </a:p>
          <a:p>
            <a:pPr marL="285750" indent="-285750" fontAlgn="base">
              <a:buFont typeface="Arial" panose="020B0604020202020204" pitchFamily="34" charset="0"/>
              <a:buChar char="•"/>
            </a:pPr>
            <a:r>
              <a:rPr lang="en-GB" dirty="0">
                <a:solidFill>
                  <a:schemeClr val="accent1">
                    <a:lumMod val="75000"/>
                  </a:schemeClr>
                </a:solidFill>
              </a:rPr>
              <a:t>Look at and respond to the work of different artists and discuss their impact on art history and culture.  </a:t>
            </a:r>
          </a:p>
          <a:p>
            <a:pPr marL="285750" indent="-285750" fontAlgn="base">
              <a:buFont typeface="Arial" panose="020B0604020202020204" pitchFamily="34" charset="0"/>
              <a:buChar char="•"/>
            </a:pPr>
            <a:r>
              <a:rPr lang="en-GB" dirty="0">
                <a:solidFill>
                  <a:schemeClr val="accent1">
                    <a:lumMod val="75000"/>
                  </a:schemeClr>
                </a:solidFill>
              </a:rPr>
              <a:t>Experiment with adding materials to paint to change texture. </a:t>
            </a:r>
          </a:p>
          <a:p>
            <a:pPr marL="285750" indent="-285750" fontAlgn="base">
              <a:buFont typeface="Arial" panose="020B0604020202020204" pitchFamily="34" charset="0"/>
              <a:buChar char="•"/>
            </a:pPr>
            <a:r>
              <a:rPr lang="en-GB" dirty="0">
                <a:solidFill>
                  <a:schemeClr val="accent1">
                    <a:lumMod val="75000"/>
                  </a:schemeClr>
                </a:solidFill>
              </a:rPr>
              <a:t>Develop control of consistency and add more detail in my paintings. </a:t>
            </a:r>
          </a:p>
          <a:p>
            <a:pPr marL="285750" indent="-285750" fontAlgn="base">
              <a:buFont typeface="Arial" panose="020B0604020202020204" pitchFamily="34" charset="0"/>
              <a:buChar char="•"/>
            </a:pPr>
            <a:r>
              <a:rPr lang="en-GB" dirty="0">
                <a:solidFill>
                  <a:schemeClr val="accent1">
                    <a:lumMod val="75000"/>
                  </a:schemeClr>
                </a:solidFill>
              </a:rPr>
              <a:t>Discuss the work of other artists and apply their ideas to my own work. </a:t>
            </a:r>
          </a:p>
        </p:txBody>
      </p:sp>
      <p:sp>
        <p:nvSpPr>
          <p:cNvPr id="9" name="TextBox 8"/>
          <p:cNvSpPr txBox="1"/>
          <p:nvPr/>
        </p:nvSpPr>
        <p:spPr>
          <a:xfrm>
            <a:off x="6994236" y="1399244"/>
            <a:ext cx="5055524" cy="5078313"/>
          </a:xfrm>
          <a:prstGeom prst="rect">
            <a:avLst/>
          </a:prstGeom>
          <a:noFill/>
          <a:ln w="28575">
            <a:solidFill>
              <a:srgbClr val="4472C4"/>
            </a:solidFill>
          </a:ln>
        </p:spPr>
        <p:txBody>
          <a:bodyPr wrap="square" lIns="91440" tIns="45720" rIns="91440" bIns="45720" rtlCol="0" anchor="t">
            <a:spAutoFit/>
          </a:bodyPr>
          <a:lstStyle/>
          <a:p>
            <a:r>
              <a:rPr lang="en-GB" u="sng" dirty="0">
                <a:solidFill>
                  <a:schemeClr val="accent1">
                    <a:lumMod val="75000"/>
                  </a:schemeClr>
                </a:solidFill>
              </a:rPr>
              <a:t>Artist Focus: Banksy</a:t>
            </a: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endParaRPr lang="en-GB" dirty="0">
              <a:solidFill>
                <a:schemeClr val="accent1">
                  <a:lumMod val="75000"/>
                </a:schemeClr>
              </a:solidFill>
              <a:cs typeface="Calibri"/>
            </a:endParaRPr>
          </a:p>
          <a:p>
            <a:r>
              <a:rPr lang="en-GB" dirty="0">
                <a:solidFill>
                  <a:schemeClr val="accent1">
                    <a:lumMod val="75000"/>
                  </a:schemeClr>
                </a:solidFill>
              </a:rPr>
              <a:t>Banksy is a pseudonymous England-based street artist, political activist, and film director whose real name and identity remain unconfirmed and the subject of speculation. Banksy uses a technique called stencilling to make his art. His art is often about politics, the environment and economic issues in society.</a:t>
            </a:r>
            <a:endParaRPr lang="en-GB" dirty="0">
              <a:solidFill>
                <a:schemeClr val="accent1">
                  <a:lumMod val="75000"/>
                </a:schemeClr>
              </a:solidFill>
              <a:cs typeface="Calibri"/>
            </a:endParaRPr>
          </a:p>
        </p:txBody>
      </p:sp>
      <p:pic>
        <p:nvPicPr>
          <p:cNvPr id="2050" name="Picture 2" descr="Banksy | Art for Sale, Results &amp; Biography | Sotheby's">
            <a:extLst>
              <a:ext uri="{FF2B5EF4-FFF2-40B4-BE49-F238E27FC236}">
                <a16:creationId xmlns:a16="http://schemas.microsoft.com/office/drawing/2014/main" id="{9B2EEBF2-D1BE-4B54-A41C-15FDED406A1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40"/>
          <a:stretch/>
        </p:blipFill>
        <p:spPr bwMode="auto">
          <a:xfrm>
            <a:off x="7067737" y="2249860"/>
            <a:ext cx="2543670" cy="1905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NKSY FRAMED CANVAS STREET GRAFFITI PAINTING WOMEN CLEANING WALL PRINT ART">
            <a:extLst>
              <a:ext uri="{FF2B5EF4-FFF2-40B4-BE49-F238E27FC236}">
                <a16:creationId xmlns:a16="http://schemas.microsoft.com/office/drawing/2014/main" id="{1A6D061F-1073-4F26-89CE-AD256E79B3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17" r="8844"/>
          <a:stretch/>
        </p:blipFill>
        <p:spPr bwMode="auto">
          <a:xfrm>
            <a:off x="9684907" y="1580515"/>
            <a:ext cx="2253729" cy="26810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gedwards-cole\Downloads\New full logo.JPG">
            <a:extLst>
              <a:ext uri="{FF2B5EF4-FFF2-40B4-BE49-F238E27FC236}">
                <a16:creationId xmlns:a16="http://schemas.microsoft.com/office/drawing/2014/main" id="{2EC2B010-C252-4687-A107-9E07C6E222B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5654" y="176761"/>
            <a:ext cx="2718484" cy="1068877"/>
          </a:xfrm>
          <a:prstGeom prst="rect">
            <a:avLst/>
          </a:prstGeom>
          <a:noFill/>
          <a:ln>
            <a:noFill/>
          </a:ln>
        </p:spPr>
      </p:pic>
    </p:spTree>
    <p:extLst>
      <p:ext uri="{BB962C8B-B14F-4D97-AF65-F5344CB8AC3E}">
        <p14:creationId xmlns:p14="http://schemas.microsoft.com/office/powerpoint/2010/main" val="26605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8212" y="80962"/>
            <a:ext cx="10315575" cy="6696075"/>
          </a:xfrm>
          <a:prstGeom prst="rect">
            <a:avLst/>
          </a:prstGeom>
        </p:spPr>
      </p:pic>
    </p:spTree>
    <p:extLst>
      <p:ext uri="{BB962C8B-B14F-4D97-AF65-F5344CB8AC3E}">
        <p14:creationId xmlns:p14="http://schemas.microsoft.com/office/powerpoint/2010/main" val="122765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497" y="66162"/>
            <a:ext cx="11151263" cy="547372"/>
          </a:xfrm>
          <a:solidFill>
            <a:srgbClr val="0070C0"/>
          </a:solidFill>
        </p:spPr>
        <p:txBody>
          <a:bodyPr>
            <a:normAutofit fontScale="90000"/>
          </a:bodyPr>
          <a:lstStyle/>
          <a:p>
            <a:r>
              <a:rPr lang="en-GB" sz="3600" b="1" dirty="0" smtClean="0">
                <a:solidFill>
                  <a:schemeClr val="bg1"/>
                </a:solidFill>
                <a:latin typeface="Comic Sans MS" panose="030F0702030302020204" pitchFamily="66" charset="0"/>
              </a:rPr>
              <a:t>Year 6  Jigsaw    Unit </a:t>
            </a:r>
            <a:r>
              <a:rPr lang="en-GB" sz="3600" b="1" dirty="0">
                <a:solidFill>
                  <a:schemeClr val="bg1"/>
                </a:solidFill>
                <a:latin typeface="Comic Sans MS" panose="030F0702030302020204" pitchFamily="66" charset="0"/>
              </a:rPr>
              <a:t>5</a:t>
            </a:r>
            <a:r>
              <a:rPr lang="en-GB" sz="3600" b="1" dirty="0" smtClean="0">
                <a:solidFill>
                  <a:schemeClr val="bg1"/>
                </a:solidFill>
                <a:latin typeface="Comic Sans MS" panose="030F0702030302020204" pitchFamily="66" charset="0"/>
              </a:rPr>
              <a:t>     Relationships</a:t>
            </a:r>
            <a:endParaRPr lang="en-GB" sz="3600" b="1" dirty="0">
              <a:solidFill>
                <a:schemeClr val="bg1"/>
              </a:solidFill>
              <a:latin typeface="Comic Sans MS" panose="030F0702030302020204" pitchFamily="66" charset="0"/>
            </a:endParaRPr>
          </a:p>
        </p:txBody>
      </p:sp>
      <p:graphicFrame>
        <p:nvGraphicFramePr>
          <p:cNvPr id="5" name="Table 4"/>
          <p:cNvGraphicFramePr>
            <a:graphicFrameLocks noGrp="1"/>
          </p:cNvGraphicFramePr>
          <p:nvPr>
            <p:extLst/>
          </p:nvPr>
        </p:nvGraphicFramePr>
        <p:xfrm>
          <a:off x="2620827" y="2330649"/>
          <a:ext cx="9428933" cy="2664423"/>
        </p:xfrm>
        <a:graphic>
          <a:graphicData uri="http://schemas.openxmlformats.org/drawingml/2006/table">
            <a:tbl>
              <a:tblPr firstRow="1" bandRow="1">
                <a:tableStyleId>{5C22544A-7EE6-4342-B048-85BDC9FD1C3A}</a:tableStyleId>
              </a:tblPr>
              <a:tblGrid>
                <a:gridCol w="1553608">
                  <a:extLst>
                    <a:ext uri="{9D8B030D-6E8A-4147-A177-3AD203B41FA5}">
                      <a16:colId xmlns:a16="http://schemas.microsoft.com/office/drawing/2014/main" val="1135586835"/>
                    </a:ext>
                  </a:extLst>
                </a:gridCol>
                <a:gridCol w="7875325">
                  <a:extLst>
                    <a:ext uri="{9D8B030D-6E8A-4147-A177-3AD203B41FA5}">
                      <a16:colId xmlns:a16="http://schemas.microsoft.com/office/drawing/2014/main" val="1662273146"/>
                    </a:ext>
                  </a:extLst>
                </a:gridCol>
              </a:tblGrid>
              <a:tr h="342160">
                <a:tc gridSpan="2">
                  <a:txBody>
                    <a:bodyPr/>
                    <a:lstStyle/>
                    <a:p>
                      <a:pPr algn="ctr"/>
                      <a:r>
                        <a:rPr lang="en-GB" sz="1600" dirty="0" smtClean="0">
                          <a:solidFill>
                            <a:schemeClr val="bg1"/>
                          </a:solidFill>
                          <a:latin typeface="Comic Sans MS" panose="030F0702030302020204" pitchFamily="66" charset="0"/>
                        </a:rPr>
                        <a:t> I will understand</a:t>
                      </a:r>
                      <a:r>
                        <a:rPr lang="en-GB" sz="1600" baseline="0" dirty="0" smtClean="0">
                          <a:solidFill>
                            <a:schemeClr val="bg1"/>
                          </a:solidFill>
                          <a:latin typeface="Comic Sans MS" panose="030F0702030302020204" pitchFamily="66" charset="0"/>
                        </a:rPr>
                        <a:t> this vocabulary…</a:t>
                      </a:r>
                      <a:endParaRPr lang="en-GB" sz="1600" dirty="0">
                        <a:solidFill>
                          <a:schemeClr val="bg1"/>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hMerge="1">
                  <a:txBody>
                    <a:bodyPr/>
                    <a:lstStyle/>
                    <a:p>
                      <a:endParaRPr lang="en-GB" dirty="0"/>
                    </a:p>
                  </a:txBody>
                  <a:tcPr/>
                </a:tc>
                <a:extLst>
                  <a:ext uri="{0D108BD9-81ED-4DB2-BD59-A6C34878D82A}">
                    <a16:rowId xmlns:a16="http://schemas.microsoft.com/office/drawing/2014/main" val="1182568733"/>
                  </a:ext>
                </a:extLst>
              </a:tr>
              <a:tr h="257101">
                <a:tc>
                  <a:txBody>
                    <a:bodyPr/>
                    <a:lstStyle/>
                    <a:p>
                      <a:r>
                        <a:rPr lang="en-GB" sz="1200" b="1" dirty="0" smtClean="0">
                          <a:solidFill>
                            <a:srgbClr val="0070C0"/>
                          </a:solidFill>
                          <a:latin typeface="Comic Sans MS" panose="030F0702030302020204" pitchFamily="66" charset="0"/>
                        </a:rPr>
                        <a:t>relationships</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A loving and/ or friendship between two people.</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1796771"/>
                  </a:ext>
                </a:extLst>
              </a:tr>
              <a:tr h="257247">
                <a:tc>
                  <a:txBody>
                    <a:bodyPr/>
                    <a:lstStyle/>
                    <a:p>
                      <a:r>
                        <a:rPr lang="en-GB" sz="1200" b="1" dirty="0" smtClean="0">
                          <a:solidFill>
                            <a:srgbClr val="0070C0"/>
                          </a:solidFill>
                          <a:latin typeface="Comic Sans MS" panose="030F0702030302020204" pitchFamily="66" charset="0"/>
                        </a:rPr>
                        <a:t>emotions</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A strong feeling such as love, fear or anger; the part of a person’s character that consists</a:t>
                      </a:r>
                      <a:r>
                        <a:rPr lang="en-GB" sz="1100" baseline="0" dirty="0" smtClean="0">
                          <a:solidFill>
                            <a:srgbClr val="0070C0"/>
                          </a:solidFill>
                          <a:latin typeface="Comic Sans MS" panose="030F0702030302020204" pitchFamily="66" charset="0"/>
                        </a:rPr>
                        <a:t> of emotions.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724483"/>
                  </a:ext>
                </a:extLst>
              </a:tr>
              <a:tr h="295532">
                <a:tc>
                  <a:txBody>
                    <a:bodyPr/>
                    <a:lstStyle/>
                    <a:p>
                      <a:r>
                        <a:rPr lang="en-GB" sz="1200" b="1" dirty="0" smtClean="0">
                          <a:solidFill>
                            <a:srgbClr val="0070C0"/>
                          </a:solidFill>
                          <a:latin typeface="Comic Sans MS" panose="030F0702030302020204" pitchFamily="66" charset="0"/>
                        </a:rPr>
                        <a:t>bereavement</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The state of having lost a relative or close friend because they have died.</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405176"/>
                  </a:ext>
                </a:extLst>
              </a:tr>
              <a:tr h="294593">
                <a:tc>
                  <a:txBody>
                    <a:bodyPr/>
                    <a:lstStyle/>
                    <a:p>
                      <a:r>
                        <a:rPr lang="en-GB" sz="1200" b="1" dirty="0" smtClean="0">
                          <a:solidFill>
                            <a:srgbClr val="0070C0"/>
                          </a:solidFill>
                          <a:latin typeface="Comic Sans MS" panose="030F0702030302020204" pitchFamily="66" charset="0"/>
                        </a:rPr>
                        <a:t>grief</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A very sad feeling, especially when somebody</a:t>
                      </a:r>
                      <a:r>
                        <a:rPr lang="en-GB" sz="1100" baseline="0" dirty="0" smtClean="0">
                          <a:solidFill>
                            <a:srgbClr val="0070C0"/>
                          </a:solidFill>
                          <a:latin typeface="Comic Sans MS" panose="030F0702030302020204" pitchFamily="66" charset="0"/>
                        </a:rPr>
                        <a:t> dies.</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1554997"/>
                  </a:ext>
                </a:extLst>
              </a:tr>
              <a:tr h="294442">
                <a:tc>
                  <a:txBody>
                    <a:bodyPr/>
                    <a:lstStyle/>
                    <a:p>
                      <a:r>
                        <a:rPr lang="en-GB" sz="1200" b="1" dirty="0" smtClean="0">
                          <a:solidFill>
                            <a:srgbClr val="0070C0"/>
                          </a:solidFill>
                          <a:latin typeface="Comic Sans MS" panose="030F0702030302020204" pitchFamily="66" charset="0"/>
                        </a:rPr>
                        <a:t>coping strategies</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solidFill>
                            <a:srgbClr val="0070C0"/>
                          </a:solidFill>
                          <a:latin typeface="Comic Sans MS" panose="030F0702030302020204" pitchFamily="66" charset="0"/>
                        </a:rPr>
                        <a:t>Ways that enables somebody to deal with something difficult.</a:t>
                      </a: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5662383"/>
                  </a:ext>
                </a:extLst>
              </a:tr>
              <a:tr h="312251">
                <a:tc>
                  <a:txBody>
                    <a:bodyPr/>
                    <a:lstStyle/>
                    <a:p>
                      <a:r>
                        <a:rPr lang="en-GB" sz="1200" b="1" dirty="0" smtClean="0">
                          <a:solidFill>
                            <a:srgbClr val="0070C0"/>
                          </a:solidFill>
                          <a:latin typeface="Comic Sans MS" panose="030F0702030302020204" pitchFamily="66" charset="0"/>
                        </a:rPr>
                        <a:t>control</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0" dirty="0" smtClean="0">
                          <a:solidFill>
                            <a:srgbClr val="0070C0"/>
                          </a:solidFill>
                          <a:latin typeface="Comic Sans MS" panose="030F0702030302020204" pitchFamily="66" charset="0"/>
                        </a:rPr>
                        <a:t>The ability to make somebody</a:t>
                      </a:r>
                      <a:r>
                        <a:rPr lang="en-GB" sz="1100" b="0" baseline="0" dirty="0" smtClean="0">
                          <a:solidFill>
                            <a:srgbClr val="0070C0"/>
                          </a:solidFill>
                          <a:latin typeface="Comic Sans MS" panose="030F0702030302020204" pitchFamily="66" charset="0"/>
                        </a:rPr>
                        <a:t> or something do what you want.</a:t>
                      </a:r>
                      <a:endParaRPr lang="en-GB" sz="1100" b="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6625860"/>
                  </a:ext>
                </a:extLst>
              </a:tr>
              <a:tr h="296856">
                <a:tc>
                  <a:txBody>
                    <a:bodyPr/>
                    <a:lstStyle/>
                    <a:p>
                      <a:r>
                        <a:rPr lang="en-GB" sz="1200" b="1" dirty="0" smtClean="0">
                          <a:solidFill>
                            <a:srgbClr val="0070C0"/>
                          </a:solidFill>
                          <a:latin typeface="Comic Sans MS" panose="030F0702030302020204" pitchFamily="66" charset="0"/>
                        </a:rPr>
                        <a:t>bullying</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Behaviour that is repeated and intended to hurt or frighten someone either physically or emotionally. </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0636757"/>
                  </a:ext>
                </a:extLst>
              </a:tr>
              <a:tr h="279949">
                <a:tc>
                  <a:txBody>
                    <a:bodyPr/>
                    <a:lstStyle/>
                    <a:p>
                      <a:r>
                        <a:rPr lang="en-GB" sz="1200" b="1" dirty="0" smtClean="0">
                          <a:solidFill>
                            <a:srgbClr val="0070C0"/>
                          </a:solidFill>
                          <a:latin typeface="Comic Sans MS" panose="030F0702030302020204" pitchFamily="66" charset="0"/>
                        </a:rPr>
                        <a:t>safety</a:t>
                      </a:r>
                      <a:endParaRPr lang="en-GB" sz="1200" b="1"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dirty="0" smtClean="0">
                          <a:solidFill>
                            <a:srgbClr val="0070C0"/>
                          </a:solidFill>
                          <a:latin typeface="Comic Sans MS" panose="030F0702030302020204" pitchFamily="66" charset="0"/>
                        </a:rPr>
                        <a:t>To feel safe</a:t>
                      </a:r>
                      <a:r>
                        <a:rPr lang="en-GB" sz="1100" baseline="0" dirty="0" smtClean="0">
                          <a:solidFill>
                            <a:srgbClr val="0070C0"/>
                          </a:solidFill>
                          <a:latin typeface="Comic Sans MS" panose="030F0702030302020204" pitchFamily="66" charset="0"/>
                        </a:rPr>
                        <a:t> and protected from danger or harm.</a:t>
                      </a:r>
                      <a:endParaRPr lang="en-GB" sz="11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43184785"/>
                  </a:ext>
                </a:extLst>
              </a:tr>
            </a:tbl>
          </a:graphicData>
        </a:graphic>
      </p:graphicFrame>
      <p:graphicFrame>
        <p:nvGraphicFramePr>
          <p:cNvPr id="10" name="Table 9"/>
          <p:cNvGraphicFramePr>
            <a:graphicFrameLocks noGrp="1"/>
          </p:cNvGraphicFramePr>
          <p:nvPr>
            <p:extLst/>
          </p:nvPr>
        </p:nvGraphicFramePr>
        <p:xfrm>
          <a:off x="5443411" y="5111387"/>
          <a:ext cx="6574896" cy="1599514"/>
        </p:xfrm>
        <a:graphic>
          <a:graphicData uri="http://schemas.openxmlformats.org/drawingml/2006/table">
            <a:tbl>
              <a:tblPr firstRow="1" bandRow="1">
                <a:tableStyleId>{5C22544A-7EE6-4342-B048-85BDC9FD1C3A}</a:tableStyleId>
              </a:tblPr>
              <a:tblGrid>
                <a:gridCol w="6574896">
                  <a:extLst>
                    <a:ext uri="{9D8B030D-6E8A-4147-A177-3AD203B41FA5}">
                      <a16:colId xmlns:a16="http://schemas.microsoft.com/office/drawing/2014/main" val="3504397740"/>
                    </a:ext>
                  </a:extLst>
                </a:gridCol>
              </a:tblGrid>
              <a:tr h="449988">
                <a:tc>
                  <a:txBody>
                    <a:bodyPr/>
                    <a:lstStyle/>
                    <a:p>
                      <a:r>
                        <a:rPr lang="en-GB" sz="1600" dirty="0" smtClean="0">
                          <a:latin typeface="Comic Sans MS" panose="030F0702030302020204" pitchFamily="66" charset="0"/>
                        </a:rPr>
                        <a:t>I can answer these reflective questions…</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105845680"/>
                  </a:ext>
                </a:extLst>
              </a:tr>
              <a:tr h="368172">
                <a:tc>
                  <a:txBody>
                    <a:bodyPr/>
                    <a:lstStyle/>
                    <a:p>
                      <a:r>
                        <a:rPr lang="en-GB" sz="1200" dirty="0" smtClean="0">
                          <a:solidFill>
                            <a:srgbClr val="0070C0"/>
                          </a:solidFill>
                          <a:latin typeface="Comic Sans MS" panose="030F0702030302020204" pitchFamily="66" charset="0"/>
                        </a:rPr>
                        <a:t>Who are the most special people to me?</a:t>
                      </a:r>
                      <a:endParaRPr lang="en-GB" sz="12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118416211"/>
                  </a:ext>
                </a:extLst>
              </a:tr>
              <a:tr h="413182">
                <a:tc>
                  <a:txBody>
                    <a:bodyPr/>
                    <a:lstStyle/>
                    <a:p>
                      <a:r>
                        <a:rPr lang="en-GB" sz="1200" dirty="0" smtClean="0">
                          <a:solidFill>
                            <a:srgbClr val="0070C0"/>
                          </a:solidFill>
                          <a:latin typeface="Comic Sans MS" panose="030F0702030302020204" pitchFamily="66" charset="0"/>
                        </a:rPr>
                        <a:t>What strategies can help with sadness and loss?</a:t>
                      </a:r>
                      <a:endParaRPr lang="en-GB" sz="12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21246642"/>
                  </a:ext>
                </a:extLst>
              </a:tr>
              <a:tr h="368172">
                <a:tc>
                  <a:txBody>
                    <a:bodyPr/>
                    <a:lstStyle/>
                    <a:p>
                      <a:r>
                        <a:rPr lang="en-GB" sz="1200" dirty="0" smtClean="0">
                          <a:solidFill>
                            <a:srgbClr val="0070C0"/>
                          </a:solidFill>
                          <a:latin typeface="Comic Sans MS" panose="030F0702030302020204" pitchFamily="66" charset="0"/>
                        </a:rPr>
                        <a:t>What are good ways I can keep myself safe when using technology?</a:t>
                      </a:r>
                      <a:endParaRPr lang="en-GB" sz="1200" dirty="0">
                        <a:solidFill>
                          <a:srgbClr val="0070C0"/>
                        </a:solidFill>
                        <a:latin typeface="Comic Sans MS" panose="030F0702030302020204" pitchFamily="66" charset="0"/>
                      </a:endParaRP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446943410"/>
                  </a:ext>
                </a:extLst>
              </a:tr>
            </a:tbl>
          </a:graphicData>
        </a:graphic>
      </p:graphicFrame>
      <p:graphicFrame>
        <p:nvGraphicFramePr>
          <p:cNvPr id="12" name="Table 11"/>
          <p:cNvGraphicFramePr>
            <a:graphicFrameLocks noGrp="1"/>
          </p:cNvGraphicFramePr>
          <p:nvPr>
            <p:extLst/>
          </p:nvPr>
        </p:nvGraphicFramePr>
        <p:xfrm>
          <a:off x="165068" y="680975"/>
          <a:ext cx="11884692" cy="1577195"/>
        </p:xfrm>
        <a:graphic>
          <a:graphicData uri="http://schemas.openxmlformats.org/drawingml/2006/table">
            <a:tbl>
              <a:tblPr firstRow="1" bandRow="1">
                <a:tableStyleId>{5C22544A-7EE6-4342-B048-85BDC9FD1C3A}</a:tableStyleId>
              </a:tblPr>
              <a:tblGrid>
                <a:gridCol w="5866277">
                  <a:extLst>
                    <a:ext uri="{9D8B030D-6E8A-4147-A177-3AD203B41FA5}">
                      <a16:colId xmlns:a16="http://schemas.microsoft.com/office/drawing/2014/main" val="3076617395"/>
                    </a:ext>
                  </a:extLst>
                </a:gridCol>
                <a:gridCol w="6018415">
                  <a:extLst>
                    <a:ext uri="{9D8B030D-6E8A-4147-A177-3AD203B41FA5}">
                      <a16:colId xmlns:a16="http://schemas.microsoft.com/office/drawing/2014/main" val="18530659"/>
                    </a:ext>
                  </a:extLst>
                </a:gridCol>
              </a:tblGrid>
              <a:tr h="313402">
                <a:tc>
                  <a:txBody>
                    <a:bodyPr/>
                    <a:lstStyle/>
                    <a:p>
                      <a:r>
                        <a:rPr lang="en-GB" sz="1600" dirty="0" smtClean="0">
                          <a:latin typeface="Comic Sans MS" panose="030F0702030302020204" pitchFamily="66" charset="0"/>
                        </a:rPr>
                        <a:t>I have already learnt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accent1">
                        <a:lumMod val="75000"/>
                      </a:schemeClr>
                    </a:solidFill>
                  </a:tcPr>
                </a:tc>
                <a:tc>
                  <a:txBody>
                    <a:bodyPr/>
                    <a:lstStyle/>
                    <a:p>
                      <a:pPr algn="l"/>
                      <a:r>
                        <a:rPr lang="en-GB" sz="1600" dirty="0" smtClean="0">
                          <a:latin typeface="Comic Sans MS" panose="030F0702030302020204" pitchFamily="66" charset="0"/>
                        </a:rPr>
                        <a:t>Now I will</a:t>
                      </a:r>
                      <a:r>
                        <a:rPr lang="en-GB" sz="1600" baseline="0" dirty="0" smtClean="0">
                          <a:latin typeface="Comic Sans MS" panose="030F0702030302020204" pitchFamily="66" charset="0"/>
                        </a:rPr>
                        <a:t> </a:t>
                      </a:r>
                      <a:r>
                        <a:rPr lang="en-GB" sz="1600" dirty="0" smtClean="0">
                          <a:latin typeface="Comic Sans MS" panose="030F0702030302020204" pitchFamily="66" charset="0"/>
                        </a:rPr>
                        <a:t>learn to…</a:t>
                      </a:r>
                      <a:endParaRPr lang="en-GB" sz="1600" dirty="0">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2051087613"/>
                  </a:ext>
                </a:extLst>
              </a:tr>
              <a:tr h="427366">
                <a:tc>
                  <a:txBody>
                    <a:bodyPr/>
                    <a:lstStyle/>
                    <a:p>
                      <a:r>
                        <a:rPr lang="en-GB" sz="1100" dirty="0" smtClean="0">
                          <a:solidFill>
                            <a:srgbClr val="0070C0"/>
                          </a:solidFill>
                          <a:latin typeface="Comic Sans MS" panose="030F0702030302020204" pitchFamily="66" charset="0"/>
                        </a:rPr>
                        <a:t>I have an accurate picture of who I am as a person in terms of my characteristics</a:t>
                      </a:r>
                      <a:r>
                        <a:rPr lang="en-GB" sz="1100" baseline="0" dirty="0" smtClean="0">
                          <a:solidFill>
                            <a:srgbClr val="0070C0"/>
                          </a:solidFill>
                          <a:latin typeface="Comic Sans MS" panose="030F0702030302020204" pitchFamily="66" charset="0"/>
                        </a:rPr>
                        <a:t> and personal qualities.</a:t>
                      </a:r>
                      <a:endParaRPr lang="en-GB" sz="11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there are different stages of grief and there are different types of loss that cause people to grieve.</a:t>
                      </a:r>
                      <a:endParaRPr lang="en-GB" sz="11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773050085"/>
                  </a:ext>
                </a:extLst>
              </a:tr>
              <a:tr h="477059">
                <a:tc>
                  <a:txBody>
                    <a:bodyPr/>
                    <a:lstStyle/>
                    <a:p>
                      <a:r>
                        <a:rPr lang="en-GB" sz="1100" dirty="0" smtClean="0">
                          <a:solidFill>
                            <a:srgbClr val="0070C0"/>
                          </a:solidFill>
                          <a:latin typeface="Comic Sans MS" panose="030F0702030302020204" pitchFamily="66" charset="0"/>
                        </a:rPr>
                        <a:t>I understand how it feels to be attracted to someone and what having a boyfriend or girlfriend means.</a:t>
                      </a:r>
                      <a:endParaRPr lang="en-GB" sz="11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understand how technology can be used to try to gain power or control and I can use strategies to prevent this from happening.</a:t>
                      </a:r>
                      <a:endParaRPr lang="en-GB" sz="11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440247267"/>
                  </a:ext>
                </a:extLst>
              </a:tr>
              <a:tr h="337490">
                <a:tc>
                  <a:txBody>
                    <a:bodyPr/>
                    <a:lstStyle/>
                    <a:p>
                      <a:r>
                        <a:rPr lang="en-GB" sz="1100" dirty="0" smtClean="0">
                          <a:solidFill>
                            <a:srgbClr val="0070C0"/>
                          </a:solidFill>
                          <a:latin typeface="Comic Sans MS" panose="030F0702030302020204" pitchFamily="66" charset="0"/>
                        </a:rPr>
                        <a:t>I understand how to stay safe when using technology to communicate with my friends.</a:t>
                      </a:r>
                      <a:endParaRPr lang="en-GB" sz="11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tc>
                  <a:txBody>
                    <a:bodyPr/>
                    <a:lstStyle/>
                    <a:p>
                      <a:r>
                        <a:rPr lang="en-GB" sz="1100" dirty="0" smtClean="0">
                          <a:solidFill>
                            <a:srgbClr val="0070C0"/>
                          </a:solidFill>
                          <a:latin typeface="Comic Sans MS" panose="030F0702030302020204" pitchFamily="66" charset="0"/>
                        </a:rPr>
                        <a:t>I can use technology</a:t>
                      </a:r>
                      <a:r>
                        <a:rPr lang="en-GB" sz="1100" baseline="0" dirty="0" smtClean="0">
                          <a:solidFill>
                            <a:srgbClr val="0070C0"/>
                          </a:solidFill>
                          <a:latin typeface="Comic Sans MS" panose="030F0702030302020204" pitchFamily="66" charset="0"/>
                        </a:rPr>
                        <a:t> positively and safely to communicate with my friends and family.</a:t>
                      </a:r>
                      <a:endParaRPr lang="en-GB" sz="1100" dirty="0">
                        <a:solidFill>
                          <a:srgbClr val="0070C0"/>
                        </a:solidFill>
                        <a:latin typeface="Comic Sans MS" panose="030F0702030302020204" pitchFamily="66" charset="0"/>
                      </a:endParaRPr>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690154922"/>
                  </a:ext>
                </a:extLst>
              </a:tr>
            </a:tbl>
          </a:graphicData>
        </a:graphic>
      </p:graphicFrame>
      <p:graphicFrame>
        <p:nvGraphicFramePr>
          <p:cNvPr id="13" name="Table 12"/>
          <p:cNvGraphicFramePr>
            <a:graphicFrameLocks noGrp="1"/>
          </p:cNvGraphicFramePr>
          <p:nvPr>
            <p:extLst/>
          </p:nvPr>
        </p:nvGraphicFramePr>
        <p:xfrm>
          <a:off x="137193" y="2325611"/>
          <a:ext cx="2439752" cy="4446821"/>
        </p:xfrm>
        <a:graphic>
          <a:graphicData uri="http://schemas.openxmlformats.org/drawingml/2006/table">
            <a:tbl>
              <a:tblPr firstRow="1" bandRow="1">
                <a:tableStyleId>{5C22544A-7EE6-4342-B048-85BDC9FD1C3A}</a:tableStyleId>
              </a:tblPr>
              <a:tblGrid>
                <a:gridCol w="2439752">
                  <a:extLst>
                    <a:ext uri="{9D8B030D-6E8A-4147-A177-3AD203B41FA5}">
                      <a16:colId xmlns:a16="http://schemas.microsoft.com/office/drawing/2014/main" val="2704570955"/>
                    </a:ext>
                  </a:extLst>
                </a:gridCol>
              </a:tblGrid>
              <a:tr h="4446821">
                <a:tc>
                  <a:txBody>
                    <a:bodyPr/>
                    <a:lstStyle/>
                    <a:p>
                      <a:endParaRPr lang="en-GB" dirty="0"/>
                    </a:p>
                  </a:txBody>
                  <a:tcPr>
                    <a:solidFill>
                      <a:srgbClr val="0070C0"/>
                    </a:solidFill>
                  </a:tcPr>
                </a:tc>
                <a:extLst>
                  <a:ext uri="{0D108BD9-81ED-4DB2-BD59-A6C34878D82A}">
                    <a16:rowId xmlns:a16="http://schemas.microsoft.com/office/drawing/2014/main" val="550401838"/>
                  </a:ext>
                </a:extLst>
              </a:tr>
            </a:tbl>
          </a:graphicData>
        </a:graphic>
      </p:graphicFrame>
      <p:pic>
        <p:nvPicPr>
          <p:cNvPr id="14" name="Picture 13"/>
          <p:cNvPicPr>
            <a:picLocks noChangeAspect="1"/>
          </p:cNvPicPr>
          <p:nvPr/>
        </p:nvPicPr>
        <p:blipFill>
          <a:blip r:embed="rId2"/>
          <a:stretch>
            <a:fillRect/>
          </a:stretch>
        </p:blipFill>
        <p:spPr>
          <a:xfrm>
            <a:off x="285472" y="2417197"/>
            <a:ext cx="2156672" cy="4226547"/>
          </a:xfrm>
          <a:prstGeom prst="rect">
            <a:avLst/>
          </a:prstGeom>
        </p:spPr>
      </p:pic>
      <p:graphicFrame>
        <p:nvGraphicFramePr>
          <p:cNvPr id="15" name="Table 14"/>
          <p:cNvGraphicFramePr>
            <a:graphicFrameLocks noGrp="1"/>
          </p:cNvGraphicFramePr>
          <p:nvPr>
            <p:extLst/>
          </p:nvPr>
        </p:nvGraphicFramePr>
        <p:xfrm>
          <a:off x="2620827" y="5067551"/>
          <a:ext cx="2778701" cy="1711766"/>
        </p:xfrm>
        <a:graphic>
          <a:graphicData uri="http://schemas.openxmlformats.org/drawingml/2006/table">
            <a:tbl>
              <a:tblPr firstRow="1" bandRow="1">
                <a:tableStyleId>{5C22544A-7EE6-4342-B048-85BDC9FD1C3A}</a:tableStyleId>
              </a:tblPr>
              <a:tblGrid>
                <a:gridCol w="2778701">
                  <a:extLst>
                    <a:ext uri="{9D8B030D-6E8A-4147-A177-3AD203B41FA5}">
                      <a16:colId xmlns:a16="http://schemas.microsoft.com/office/drawing/2014/main" val="1954797492"/>
                    </a:ext>
                  </a:extLst>
                </a:gridCol>
              </a:tblGrid>
              <a:tr h="1711766">
                <a:tc>
                  <a:txBody>
                    <a:bodyPr/>
                    <a:lstStyle/>
                    <a:p>
                      <a:endParaRPr lang="en-GB" dirty="0"/>
                    </a:p>
                  </a:txBody>
                  <a:tcPr>
                    <a:solidFill>
                      <a:srgbClr val="0070C0"/>
                    </a:solidFill>
                  </a:tcPr>
                </a:tc>
                <a:extLst>
                  <a:ext uri="{0D108BD9-81ED-4DB2-BD59-A6C34878D82A}">
                    <a16:rowId xmlns:a16="http://schemas.microsoft.com/office/drawing/2014/main" val="308652699"/>
                  </a:ext>
                </a:extLst>
              </a:tr>
            </a:tbl>
          </a:graphicData>
        </a:graphic>
      </p:graphicFrame>
      <p:pic>
        <p:nvPicPr>
          <p:cNvPr id="3" name="Picture 2"/>
          <p:cNvPicPr>
            <a:picLocks noChangeAspect="1"/>
          </p:cNvPicPr>
          <p:nvPr/>
        </p:nvPicPr>
        <p:blipFill>
          <a:blip r:embed="rId3"/>
          <a:stretch>
            <a:fillRect/>
          </a:stretch>
        </p:blipFill>
        <p:spPr>
          <a:xfrm>
            <a:off x="2804831" y="5199146"/>
            <a:ext cx="2410691" cy="1444598"/>
          </a:xfrm>
          <a:prstGeom prst="rect">
            <a:avLst/>
          </a:prstGeom>
        </p:spPr>
      </p:pic>
      <p:pic>
        <p:nvPicPr>
          <p:cNvPr id="11" name="Picture 10"/>
          <p:cNvPicPr>
            <a:picLocks noChangeAspect="1"/>
          </p:cNvPicPr>
          <p:nvPr/>
        </p:nvPicPr>
        <p:blipFill>
          <a:blip r:embed="rId4"/>
          <a:stretch>
            <a:fillRect/>
          </a:stretch>
        </p:blipFill>
        <p:spPr>
          <a:xfrm>
            <a:off x="165068" y="21795"/>
            <a:ext cx="620861" cy="625460"/>
          </a:xfrm>
          <a:prstGeom prst="rect">
            <a:avLst/>
          </a:prstGeom>
        </p:spPr>
      </p:pic>
    </p:spTree>
    <p:extLst>
      <p:ext uri="{BB962C8B-B14F-4D97-AF65-F5344CB8AC3E}">
        <p14:creationId xmlns:p14="http://schemas.microsoft.com/office/powerpoint/2010/main" val="3217781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4861" y="168852"/>
            <a:ext cx="9294495" cy="440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800" dirty="0" smtClean="0">
                <a:effectLst/>
                <a:ea typeface="Calibri" panose="020F0502020204030204" pitchFamily="34" charset="0"/>
                <a:cs typeface="Times New Roman" panose="02020603050405020304" pitchFamily="18" charset="0"/>
              </a:rPr>
              <a:t>Year 6</a:t>
            </a:r>
            <a:r>
              <a:rPr lang="en-GB" dirty="0" smtClean="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Computing Knowledge </a:t>
            </a:r>
            <a:r>
              <a:rPr lang="en-GB" dirty="0" smtClean="0">
                <a:ea typeface="Calibri" panose="020F0502020204030204" pitchFamily="34" charset="0"/>
                <a:cs typeface="Times New Roman" panose="02020603050405020304" pitchFamily="18" charset="0"/>
              </a:rPr>
              <a:t>Organiser</a:t>
            </a:r>
            <a:r>
              <a:rPr lang="en-GB" sz="1100" dirty="0" smtClean="0">
                <a:ea typeface="Calibri" panose="020F0502020204030204" pitchFamily="34" charset="0"/>
                <a:cs typeface="Times New Roman" panose="02020603050405020304" pitchFamily="18" charset="0"/>
              </a:rPr>
              <a:t>:  </a:t>
            </a:r>
            <a:r>
              <a:rPr lang="en-GB" dirty="0" smtClean="0">
                <a:ea typeface="Calibri" panose="020F0502020204030204" pitchFamily="34" charset="0"/>
                <a:cs typeface="Times New Roman" panose="02020603050405020304" pitchFamily="18" charset="0"/>
              </a:rPr>
              <a:t>3D Modelling</a:t>
            </a:r>
            <a:endParaRPr lang="en-GB" sz="1100" dirty="0">
              <a:effectLst/>
              <a:ea typeface="Calibri" panose="020F0502020204030204" pitchFamily="34" charset="0"/>
              <a:cs typeface="Times New Roman" panose="02020603050405020304" pitchFamily="18" charset="0"/>
            </a:endParaRPr>
          </a:p>
        </p:txBody>
      </p:sp>
      <p:sp>
        <p:nvSpPr>
          <p:cNvPr id="7" name="TextBox 6"/>
          <p:cNvSpPr txBox="1"/>
          <p:nvPr/>
        </p:nvSpPr>
        <p:spPr>
          <a:xfrm>
            <a:off x="3538064" y="743667"/>
            <a:ext cx="8253342" cy="3000821"/>
          </a:xfrm>
          <a:prstGeom prst="rect">
            <a:avLst/>
          </a:prstGeom>
          <a:noFill/>
          <a:ln w="19050">
            <a:solidFill>
              <a:schemeClr val="accent5"/>
            </a:solidFill>
          </a:ln>
        </p:spPr>
        <p:txBody>
          <a:bodyPr wrap="square" rtlCol="0">
            <a:spAutoFit/>
          </a:bodyPr>
          <a:lstStyle/>
          <a:p>
            <a:pPr algn="ctr">
              <a:lnSpc>
                <a:spcPct val="150000"/>
              </a:lnSpc>
            </a:pPr>
            <a:r>
              <a:rPr lang="en-GB" sz="1400" b="1" dirty="0" smtClean="0">
                <a:solidFill>
                  <a:schemeClr val="accent5"/>
                </a:solidFill>
              </a:rPr>
              <a:t>What will I learn?</a:t>
            </a:r>
          </a:p>
          <a:p>
            <a:pPr marL="285750" indent="-285750">
              <a:lnSpc>
                <a:spcPct val="150000"/>
              </a:lnSpc>
              <a:buFont typeface="Arial" panose="020B0604020202020204" pitchFamily="34" charset="0"/>
              <a:buChar char="•"/>
            </a:pPr>
            <a:r>
              <a:rPr lang="en-GB" sz="1400" dirty="0"/>
              <a:t> I will develop your knowledge and understanding of using a computer to produce 3D </a:t>
            </a:r>
            <a:r>
              <a:rPr lang="en-GB" sz="1400" dirty="0" smtClean="0"/>
              <a:t>models</a:t>
            </a:r>
          </a:p>
          <a:p>
            <a:pPr marL="285750" indent="-285750">
              <a:lnSpc>
                <a:spcPct val="150000"/>
              </a:lnSpc>
              <a:buFont typeface="Arial" panose="020B0604020202020204" pitchFamily="34" charset="0"/>
              <a:buChar char="•"/>
            </a:pPr>
            <a:r>
              <a:rPr lang="en-GB" sz="1400" dirty="0" smtClean="0"/>
              <a:t>I </a:t>
            </a:r>
            <a:r>
              <a:rPr lang="en-GB" sz="1400" dirty="0"/>
              <a:t>will initially familiarise </a:t>
            </a:r>
            <a:r>
              <a:rPr lang="en-GB" sz="1400" dirty="0" smtClean="0"/>
              <a:t>myself </a:t>
            </a:r>
            <a:r>
              <a:rPr lang="en-GB" sz="1400" dirty="0"/>
              <a:t>with working in a 3D space, including combining 3D objects to make a house and examining the differences between working digitally with 2D and 3D </a:t>
            </a:r>
            <a:r>
              <a:rPr lang="en-GB" sz="1400" dirty="0" smtClean="0"/>
              <a:t>graphics</a:t>
            </a:r>
          </a:p>
          <a:p>
            <a:pPr marL="285750" indent="-285750">
              <a:lnSpc>
                <a:spcPct val="150000"/>
              </a:lnSpc>
              <a:buFont typeface="Arial" panose="020B0604020202020204" pitchFamily="34" charset="0"/>
              <a:buChar char="•"/>
            </a:pPr>
            <a:r>
              <a:rPr lang="en-GB" sz="1400" dirty="0" smtClean="0"/>
              <a:t>I </a:t>
            </a:r>
            <a:r>
              <a:rPr lang="en-GB" sz="1400" dirty="0"/>
              <a:t>will progress to making accurate 3D models of physical objects, such as a pencil holder, which includes using 3D objects as placeholders. </a:t>
            </a:r>
            <a:endParaRPr lang="en-GB" sz="1400" dirty="0" smtClean="0"/>
          </a:p>
          <a:p>
            <a:pPr marL="285750" indent="-285750">
              <a:lnSpc>
                <a:spcPct val="150000"/>
              </a:lnSpc>
              <a:buFont typeface="Arial" panose="020B0604020202020204" pitchFamily="34" charset="0"/>
              <a:buChar char="•"/>
            </a:pPr>
            <a:r>
              <a:rPr lang="en-GB" sz="1400" dirty="0" smtClean="0"/>
              <a:t>I </a:t>
            </a:r>
            <a:r>
              <a:rPr lang="en-GB" sz="1400" dirty="0"/>
              <a:t>will examine the need to group 3D objects, then go on to plan, develop, and evaluate </a:t>
            </a:r>
            <a:r>
              <a:rPr lang="en-GB" sz="1400" dirty="0" smtClean="0"/>
              <a:t>my </a:t>
            </a:r>
            <a:r>
              <a:rPr lang="en-GB" sz="1400" dirty="0"/>
              <a:t>own 3D model of a photo </a:t>
            </a:r>
            <a:r>
              <a:rPr lang="en-GB" sz="1400" dirty="0" smtClean="0"/>
              <a:t>frame</a:t>
            </a:r>
          </a:p>
          <a:p>
            <a:pPr marL="285750" indent="-285750">
              <a:lnSpc>
                <a:spcPct val="150000"/>
              </a:lnSpc>
              <a:buFont typeface="Arial" panose="020B0604020202020204" pitchFamily="34" charset="0"/>
              <a:buChar char="•"/>
            </a:pPr>
            <a:r>
              <a:rPr lang="en-GB" sz="1400" dirty="0" smtClean="0"/>
              <a:t>I </a:t>
            </a:r>
            <a:r>
              <a:rPr lang="en-GB" sz="1400" dirty="0"/>
              <a:t>will </a:t>
            </a:r>
            <a:r>
              <a:rPr lang="en-GB" sz="1400" dirty="0" smtClean="0"/>
              <a:t>use </a:t>
            </a:r>
            <a:r>
              <a:rPr lang="en-GB" sz="1400" dirty="0" err="1" smtClean="0"/>
              <a:t>Tinkercad</a:t>
            </a:r>
            <a:r>
              <a:rPr lang="en-GB" sz="1400" dirty="0" smtClean="0"/>
              <a:t> </a:t>
            </a:r>
            <a:r>
              <a:rPr lang="en-GB" sz="1400" dirty="0"/>
              <a:t>software</a:t>
            </a:r>
            <a:endParaRPr lang="en-GB" sz="1400" dirty="0" smtClean="0"/>
          </a:p>
        </p:txBody>
      </p:sp>
      <p:pic>
        <p:nvPicPr>
          <p:cNvPr id="16" name="Picture 15"/>
          <p:cNvPicPr>
            <a:picLocks noChangeAspect="1"/>
          </p:cNvPicPr>
          <p:nvPr/>
        </p:nvPicPr>
        <p:blipFill>
          <a:blip r:embed="rId2">
            <a:duotone>
              <a:schemeClr val="accent5">
                <a:shade val="45000"/>
                <a:satMod val="135000"/>
              </a:schemeClr>
              <a:prstClr val="white"/>
            </a:duotone>
          </a:blip>
          <a:stretch>
            <a:fillRect/>
          </a:stretch>
        </p:blipFill>
        <p:spPr>
          <a:xfrm>
            <a:off x="10669356" y="75191"/>
            <a:ext cx="651322" cy="651322"/>
          </a:xfrm>
          <a:prstGeom prst="rect">
            <a:avLst/>
          </a:prstGeom>
        </p:spPr>
      </p:pic>
      <p:sp>
        <p:nvSpPr>
          <p:cNvPr id="22" name="TextBox 21"/>
          <p:cNvSpPr txBox="1"/>
          <p:nvPr/>
        </p:nvSpPr>
        <p:spPr>
          <a:xfrm>
            <a:off x="204759" y="743667"/>
            <a:ext cx="3168204" cy="2354491"/>
          </a:xfrm>
          <a:prstGeom prst="rect">
            <a:avLst/>
          </a:prstGeom>
          <a:noFill/>
          <a:ln w="19050">
            <a:solidFill>
              <a:schemeClr val="accent5"/>
            </a:solidFill>
          </a:ln>
        </p:spPr>
        <p:txBody>
          <a:bodyPr wrap="square" rtlCol="0">
            <a:spAutoFit/>
          </a:bodyPr>
          <a:lstStyle/>
          <a:p>
            <a:pPr algn="ctr">
              <a:lnSpc>
                <a:spcPct val="150000"/>
              </a:lnSpc>
            </a:pPr>
            <a:r>
              <a:rPr lang="en-GB" sz="1400" b="1" dirty="0" smtClean="0">
                <a:solidFill>
                  <a:schemeClr val="accent5"/>
                </a:solidFill>
              </a:rPr>
              <a:t>What should I already know?</a:t>
            </a:r>
            <a:endParaRPr lang="en-GB" sz="800" b="1" dirty="0" smtClean="0">
              <a:solidFill>
                <a:schemeClr val="accent5"/>
              </a:solidFill>
            </a:endParaRPr>
          </a:p>
          <a:p>
            <a:pPr marL="285750" indent="-285750">
              <a:lnSpc>
                <a:spcPct val="150000"/>
              </a:lnSpc>
              <a:buFont typeface="Arial" panose="020B0604020202020204" pitchFamily="34" charset="0"/>
              <a:buChar char="•"/>
            </a:pPr>
            <a:r>
              <a:rPr lang="en-GB" sz="1400" dirty="0"/>
              <a:t>how to paint and draw </a:t>
            </a:r>
            <a:r>
              <a:rPr lang="en-GB" sz="1400" dirty="0" smtClean="0"/>
              <a:t>digitally</a:t>
            </a:r>
          </a:p>
          <a:p>
            <a:pPr marL="285750" indent="-285750">
              <a:lnSpc>
                <a:spcPct val="150000"/>
              </a:lnSpc>
              <a:buFont typeface="Arial" panose="020B0604020202020204" pitchFamily="34" charset="0"/>
              <a:buChar char="•"/>
            </a:pPr>
            <a:r>
              <a:rPr lang="en-GB" sz="1400" dirty="0"/>
              <a:t>about desktop publishing, how to create, save and edit files, pictures and </a:t>
            </a:r>
            <a:r>
              <a:rPr lang="en-GB" sz="1400" dirty="0" smtClean="0"/>
              <a:t>drawings</a:t>
            </a:r>
          </a:p>
          <a:p>
            <a:pPr marL="285750" indent="-285750">
              <a:lnSpc>
                <a:spcPct val="150000"/>
              </a:lnSpc>
              <a:buFont typeface="Arial" panose="020B0604020202020204" pitchFamily="34" charset="0"/>
              <a:buChar char="•"/>
            </a:pPr>
            <a:r>
              <a:rPr lang="en-GB" sz="1400" dirty="0"/>
              <a:t>how to draw using vectors using 2D </a:t>
            </a:r>
            <a:r>
              <a:rPr lang="en-GB" sz="1400" dirty="0" smtClean="0"/>
              <a:t>shapes</a:t>
            </a:r>
          </a:p>
        </p:txBody>
      </p:sp>
      <p:graphicFrame>
        <p:nvGraphicFramePr>
          <p:cNvPr id="8" name="Table 7"/>
          <p:cNvGraphicFramePr>
            <a:graphicFrameLocks noGrp="1"/>
          </p:cNvGraphicFramePr>
          <p:nvPr>
            <p:extLst/>
          </p:nvPr>
        </p:nvGraphicFramePr>
        <p:xfrm>
          <a:off x="204760" y="3235663"/>
          <a:ext cx="3168204" cy="2184676"/>
        </p:xfrm>
        <a:graphic>
          <a:graphicData uri="http://schemas.openxmlformats.org/drawingml/2006/table">
            <a:tbl>
              <a:tblPr firstRow="1" bandRow="1">
                <a:tableStyleId>{5940675A-B579-460E-94D1-54222C63F5DA}</a:tableStyleId>
              </a:tblPr>
              <a:tblGrid>
                <a:gridCol w="1148376">
                  <a:extLst>
                    <a:ext uri="{9D8B030D-6E8A-4147-A177-3AD203B41FA5}">
                      <a16:colId xmlns:a16="http://schemas.microsoft.com/office/drawing/2014/main" val="2588486078"/>
                    </a:ext>
                  </a:extLst>
                </a:gridCol>
                <a:gridCol w="2019828">
                  <a:extLst>
                    <a:ext uri="{9D8B030D-6E8A-4147-A177-3AD203B41FA5}">
                      <a16:colId xmlns:a16="http://schemas.microsoft.com/office/drawing/2014/main" val="712753874"/>
                    </a:ext>
                  </a:extLst>
                </a:gridCol>
              </a:tblGrid>
              <a:tr h="377002">
                <a:tc gridSpan="2">
                  <a:txBody>
                    <a:bodyPr/>
                    <a:lstStyle/>
                    <a:p>
                      <a:pPr algn="ctr"/>
                      <a:r>
                        <a:rPr lang="en-GB" dirty="0" smtClean="0">
                          <a:solidFill>
                            <a:schemeClr val="bg1"/>
                          </a:solidFill>
                        </a:rPr>
                        <a:t>Key Vocabulary</a:t>
                      </a:r>
                      <a:endParaRPr lang="en-GB" dirty="0">
                        <a:solidFill>
                          <a:schemeClr val="bg1"/>
                        </a:solidFill>
                      </a:endParaRPr>
                    </a:p>
                  </a:txBody>
                  <a:tcPr>
                    <a:solidFill>
                      <a:schemeClr val="accent1"/>
                    </a:solidFill>
                  </a:tcPr>
                </a:tc>
                <a:tc hMerge="1">
                  <a:txBody>
                    <a:bodyPr/>
                    <a:lstStyle/>
                    <a:p>
                      <a:endParaRPr lang="en-GB" dirty="0"/>
                    </a:p>
                  </a:txBody>
                  <a:tcPr/>
                </a:tc>
                <a:extLst>
                  <a:ext uri="{0D108BD9-81ED-4DB2-BD59-A6C34878D82A}">
                    <a16:rowId xmlns:a16="http://schemas.microsoft.com/office/drawing/2014/main" val="3711207293"/>
                  </a:ext>
                </a:extLst>
              </a:tr>
              <a:tr h="534087">
                <a:tc>
                  <a:txBody>
                    <a:bodyPr/>
                    <a:lstStyle/>
                    <a:p>
                      <a:r>
                        <a:rPr lang="en-US" sz="1400" b="1" dirty="0" smtClean="0">
                          <a:solidFill>
                            <a:schemeClr val="accent5"/>
                          </a:solidFill>
                        </a:rPr>
                        <a:t>three</a:t>
                      </a:r>
                      <a:r>
                        <a:rPr lang="en-US" sz="1400" b="1" baseline="0" dirty="0" smtClean="0">
                          <a:solidFill>
                            <a:schemeClr val="accent5"/>
                          </a:solidFill>
                        </a:rPr>
                        <a:t> dimensional (3D)</a:t>
                      </a:r>
                      <a:endParaRPr lang="en-GB" sz="1400" b="1" dirty="0">
                        <a:solidFill>
                          <a:schemeClr val="accent5"/>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having, or seeming to have, the dimension of depth as well as width and height</a:t>
                      </a:r>
                      <a:endParaRPr lang="en-GB" sz="1400" dirty="0" smtClean="0"/>
                    </a:p>
                  </a:txBody>
                  <a:tcPr anchor="ctr"/>
                </a:tc>
                <a:extLst>
                  <a:ext uri="{0D108BD9-81ED-4DB2-BD59-A6C34878D82A}">
                    <a16:rowId xmlns:a16="http://schemas.microsoft.com/office/drawing/2014/main" val="871853579"/>
                  </a:ext>
                </a:extLst>
              </a:tr>
              <a:tr h="534087">
                <a:tc>
                  <a:txBody>
                    <a:bodyPr/>
                    <a:lstStyle/>
                    <a:p>
                      <a:r>
                        <a:rPr lang="en-US" sz="1400" b="1" dirty="0" smtClean="0">
                          <a:solidFill>
                            <a:schemeClr val="accent5"/>
                          </a:solidFill>
                        </a:rPr>
                        <a:t>modelling</a:t>
                      </a:r>
                      <a:endParaRPr lang="en-GB" sz="1400" b="1" dirty="0">
                        <a:solidFill>
                          <a:schemeClr val="accent5"/>
                        </a:solidFill>
                      </a:endParaRPr>
                    </a:p>
                  </a:txBody>
                  <a:tcPr anchor="ctr"/>
                </a:tc>
                <a:tc>
                  <a:txBody>
                    <a:bodyPr/>
                    <a:lstStyle/>
                    <a:p>
                      <a:pPr>
                        <a:lnSpc>
                          <a:spcPct val="100000"/>
                        </a:lnSpc>
                      </a:pPr>
                      <a:r>
                        <a:rPr lang="en-US" sz="1400" dirty="0" smtClean="0"/>
                        <a:t>making a model</a:t>
                      </a:r>
                      <a:endParaRPr lang="en-GB" sz="1400" dirty="0"/>
                    </a:p>
                  </a:txBody>
                  <a:tcPr anchor="ctr"/>
                </a:tc>
                <a:extLst>
                  <a:ext uri="{0D108BD9-81ED-4DB2-BD59-A6C34878D82A}">
                    <a16:rowId xmlns:a16="http://schemas.microsoft.com/office/drawing/2014/main" val="1915235351"/>
                  </a:ext>
                </a:extLst>
              </a:tr>
              <a:tr h="328707">
                <a:tc>
                  <a:txBody>
                    <a:bodyPr/>
                    <a:lstStyle/>
                    <a:p>
                      <a:r>
                        <a:rPr lang="en-US" sz="1400" b="1" dirty="0" smtClean="0">
                          <a:solidFill>
                            <a:schemeClr val="accent5"/>
                          </a:solidFill>
                        </a:rPr>
                        <a:t>CAD</a:t>
                      </a:r>
                      <a:endParaRPr lang="en-GB" sz="1400" b="1" dirty="0">
                        <a:solidFill>
                          <a:schemeClr val="accent5"/>
                        </a:solidFill>
                      </a:endParaRPr>
                    </a:p>
                  </a:txBody>
                  <a:tcPr anchor="ctr"/>
                </a:tc>
                <a:tc>
                  <a:txBody>
                    <a:bodyPr/>
                    <a:lstStyle/>
                    <a:p>
                      <a:pPr>
                        <a:lnSpc>
                          <a:spcPct val="100000"/>
                        </a:lnSpc>
                      </a:pPr>
                      <a:r>
                        <a:rPr lang="en-GB" sz="1400" dirty="0" smtClean="0"/>
                        <a:t>Computer Aided Design</a:t>
                      </a:r>
                    </a:p>
                  </a:txBody>
                  <a:tcPr anchor="ctr"/>
                </a:tc>
                <a:extLst>
                  <a:ext uri="{0D108BD9-81ED-4DB2-BD59-A6C34878D82A}">
                    <a16:rowId xmlns:a16="http://schemas.microsoft.com/office/drawing/2014/main" val="2143452535"/>
                  </a:ext>
                </a:extLst>
              </a:tr>
            </a:tbl>
          </a:graphicData>
        </a:graphic>
      </p:graphicFrame>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3538064" y="3796478"/>
            <a:ext cx="4360610" cy="2935248"/>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7972870" y="3796478"/>
            <a:ext cx="3609529" cy="2426451"/>
          </a:xfrm>
          <a:prstGeom prst="rect">
            <a:avLst/>
          </a:prstGeom>
        </p:spPr>
      </p:pic>
      <p:pic>
        <p:nvPicPr>
          <p:cNvPr id="12" name="Picture 11"/>
          <p:cNvPicPr>
            <a:picLocks noChangeAspect="1"/>
          </p:cNvPicPr>
          <p:nvPr/>
        </p:nvPicPr>
        <p:blipFill>
          <a:blip r:embed="rId5">
            <a:extLst/>
          </a:blip>
          <a:stretch>
            <a:fillRect/>
          </a:stretch>
        </p:blipFill>
        <p:spPr>
          <a:xfrm>
            <a:off x="833322" y="134558"/>
            <a:ext cx="499043" cy="499043"/>
          </a:xfrm>
          <a:prstGeom prst="rect">
            <a:avLst/>
          </a:prstGeom>
        </p:spPr>
      </p:pic>
    </p:spTree>
    <p:extLst>
      <p:ext uri="{BB962C8B-B14F-4D97-AF65-F5344CB8AC3E}">
        <p14:creationId xmlns:p14="http://schemas.microsoft.com/office/powerpoint/2010/main" val="347925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275" y="219075"/>
            <a:ext cx="8553450" cy="6419850"/>
          </a:xfrm>
          <a:prstGeom prst="rect">
            <a:avLst/>
          </a:prstGeom>
        </p:spPr>
      </p:pic>
    </p:spTree>
    <p:extLst>
      <p:ext uri="{BB962C8B-B14F-4D97-AF65-F5344CB8AC3E}">
        <p14:creationId xmlns:p14="http://schemas.microsoft.com/office/powerpoint/2010/main" val="3346888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275" y="233362"/>
            <a:ext cx="8553450" cy="6391275"/>
          </a:xfrm>
          <a:prstGeom prst="rect">
            <a:avLst/>
          </a:prstGeom>
        </p:spPr>
      </p:pic>
    </p:spTree>
    <p:extLst>
      <p:ext uri="{BB962C8B-B14F-4D97-AF65-F5344CB8AC3E}">
        <p14:creationId xmlns:p14="http://schemas.microsoft.com/office/powerpoint/2010/main" val="1606187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2256" y="-27384"/>
            <a:ext cx="9135745" cy="110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GB">
              <a:solidFill>
                <a:prstClr val="white"/>
              </a:solidFill>
              <a:latin typeface="Calibri"/>
            </a:endParaRP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408" y="195104"/>
            <a:ext cx="747712" cy="7477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6" name="Rectangle 5"/>
          <p:cNvSpPr>
            <a:spLocks noChangeArrowheads="1"/>
          </p:cNvSpPr>
          <p:nvPr/>
        </p:nvSpPr>
        <p:spPr bwMode="auto">
          <a:xfrm>
            <a:off x="3687458" y="10926"/>
            <a:ext cx="48170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sz="2600" dirty="0">
                <a:solidFill>
                  <a:srgbClr val="FFFFFF"/>
                </a:solidFill>
                <a:latin typeface="Calibri" pitchFamily="34" charset="0"/>
                <a:ea typeface="Calibri" pitchFamily="34" charset="0"/>
                <a:cs typeface="Times New Roman" pitchFamily="18" charset="0"/>
              </a:rPr>
              <a:t>FRENCH KNOWLEDGE ORGANISER</a:t>
            </a:r>
          </a:p>
          <a:p>
            <a:pPr algn="ctr" defTabSz="914400"/>
            <a:r>
              <a:rPr lang="en-US" altLang="en-US" sz="2600" dirty="0">
                <a:solidFill>
                  <a:srgbClr val="FFFFFF"/>
                </a:solidFill>
                <a:latin typeface="Calibri" pitchFamily="34" charset="0"/>
                <a:ea typeface="Calibri" pitchFamily="34" charset="0"/>
                <a:cs typeface="Times New Roman" pitchFamily="18" charset="0"/>
              </a:rPr>
              <a:t>The Future </a:t>
            </a:r>
            <a:endParaRPr lang="en-GB" altLang="en-US" sz="2600" dirty="0">
              <a:solidFill>
                <a:srgbClr val="FFFFFF"/>
              </a:solidFill>
              <a:latin typeface="Calibri" pitchFamily="34" charset="0"/>
              <a:ea typeface="Calibri" pitchFamily="34" charset="0"/>
              <a:cs typeface="Times New Roman" pitchFamily="18" charset="0"/>
            </a:endParaRPr>
          </a:p>
        </p:txBody>
      </p:sp>
      <p:graphicFrame>
        <p:nvGraphicFramePr>
          <p:cNvPr id="25" name="Table 24"/>
          <p:cNvGraphicFramePr>
            <a:graphicFrameLocks noGrp="1"/>
          </p:cNvGraphicFramePr>
          <p:nvPr>
            <p:extLst/>
          </p:nvPr>
        </p:nvGraphicFramePr>
        <p:xfrm>
          <a:off x="1703354" y="1206473"/>
          <a:ext cx="2952486" cy="3160183"/>
        </p:xfrm>
        <a:graphic>
          <a:graphicData uri="http://schemas.openxmlformats.org/drawingml/2006/table">
            <a:tbl>
              <a:tblPr firstRow="1" bandRow="1">
                <a:tableStyleId>{5C22544A-7EE6-4342-B048-85BDC9FD1C3A}</a:tableStyleId>
              </a:tblPr>
              <a:tblGrid>
                <a:gridCol w="2952486">
                  <a:extLst>
                    <a:ext uri="{9D8B030D-6E8A-4147-A177-3AD203B41FA5}">
                      <a16:colId xmlns:a16="http://schemas.microsoft.com/office/drawing/2014/main" val="20000"/>
                    </a:ext>
                  </a:extLst>
                </a:gridCol>
              </a:tblGrid>
              <a:tr h="350320">
                <a:tc>
                  <a:txBody>
                    <a:bodyPr/>
                    <a:lstStyle/>
                    <a:p>
                      <a:pPr algn="ctr"/>
                      <a:r>
                        <a:rPr lang="en-GB" dirty="0"/>
                        <a:t>Key Learning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94423">
                <a:tc>
                  <a:txBody>
                    <a:bodyPr/>
                    <a:lstStyle/>
                    <a:p>
                      <a:pPr marL="0" indent="0">
                        <a:buFont typeface="Arial" panose="020B0604020202020204" pitchFamily="34" charset="0"/>
                        <a:buNone/>
                      </a:pPr>
                      <a:r>
                        <a:rPr lang="en-US" sz="1400" b="0" i="0" u="none" strike="noStrike" kern="1200" baseline="0" dirty="0">
                          <a:solidFill>
                            <a:schemeClr val="dk1"/>
                          </a:solidFill>
                          <a:latin typeface="+mn-lt"/>
                          <a:ea typeface="+mn-ea"/>
                          <a:cs typeface="+mn-cs"/>
                        </a:rPr>
                        <a:t>I will: </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be able to ask questions in the future tense</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be able to answer questions in the future tense</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be able to use different words to say how I am feeling</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be able to name different jobs in both masculine and feminine form</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say who works where</a:t>
                      </a:r>
                    </a:p>
                    <a:p>
                      <a:pPr marL="285750" indent="-285750">
                        <a:buFont typeface="Arial" panose="020B0604020202020204" pitchFamily="34" charset="0"/>
                        <a:buChar char="•"/>
                      </a:pPr>
                      <a:r>
                        <a:rPr lang="en-US" sz="1400" b="0" i="0" u="none" strike="noStrike" kern="1200" baseline="0" dirty="0">
                          <a:solidFill>
                            <a:schemeClr val="dk1"/>
                          </a:solidFill>
                          <a:latin typeface="+mn-lt"/>
                          <a:ea typeface="+mn-ea"/>
                          <a:cs typeface="+mn-cs"/>
                        </a:rPr>
                        <a:t>be able to say what I want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 name="Table 1"/>
          <p:cNvGraphicFramePr>
            <a:graphicFrameLocks noGrp="1"/>
          </p:cNvGraphicFramePr>
          <p:nvPr>
            <p:extLst/>
          </p:nvPr>
        </p:nvGraphicFramePr>
        <p:xfrm>
          <a:off x="1709393" y="4500479"/>
          <a:ext cx="2985206" cy="1763556"/>
        </p:xfrm>
        <a:graphic>
          <a:graphicData uri="http://schemas.openxmlformats.org/drawingml/2006/table">
            <a:tbl>
              <a:tblPr firstRow="1" bandRow="1">
                <a:tableStyleId>{5C22544A-7EE6-4342-B048-85BDC9FD1C3A}</a:tableStyleId>
              </a:tblPr>
              <a:tblGrid>
                <a:gridCol w="2985206">
                  <a:extLst>
                    <a:ext uri="{9D8B030D-6E8A-4147-A177-3AD203B41FA5}">
                      <a16:colId xmlns:a16="http://schemas.microsoft.com/office/drawing/2014/main" val="1271491243"/>
                    </a:ext>
                  </a:extLst>
                </a:gridCol>
              </a:tblGrid>
              <a:tr h="361244">
                <a:tc>
                  <a:txBody>
                    <a:bodyPr/>
                    <a:lstStyle/>
                    <a:p>
                      <a:pPr algn="ctr"/>
                      <a:r>
                        <a:rPr lang="en-GB" dirty="0"/>
                        <a:t>Grammar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139072"/>
                  </a:ext>
                </a:extLst>
              </a:tr>
              <a:tr h="1397796">
                <a:tc>
                  <a:txBody>
                    <a:bodyPr/>
                    <a:lstStyle/>
                    <a:p>
                      <a:pPr marL="0" indent="0">
                        <a:buFont typeface="Arial" panose="020B0604020202020204" pitchFamily="34" charset="0"/>
                        <a:buNone/>
                      </a:pPr>
                      <a:r>
                        <a:rPr lang="en-US" sz="1400" b="0" i="0" u="none" strike="noStrike" kern="1200" baseline="0" dirty="0">
                          <a:solidFill>
                            <a:schemeClr val="dk1"/>
                          </a:solidFill>
                          <a:latin typeface="+mn-lt"/>
                          <a:ea typeface="+mn-ea"/>
                          <a:cs typeface="+mn-cs"/>
                        </a:rPr>
                        <a:t>I will know the immediate future tense by using </a:t>
                      </a:r>
                      <a:r>
                        <a:rPr lang="en-US" sz="1400" b="0" i="1" u="none" strike="noStrike" kern="1200" baseline="0" dirty="0">
                          <a:solidFill>
                            <a:schemeClr val="dk1"/>
                          </a:solidFill>
                          <a:latin typeface="+mn-lt"/>
                          <a:ea typeface="+mn-ea"/>
                          <a:cs typeface="+mn-cs"/>
                        </a:rPr>
                        <a:t>Je </a:t>
                      </a:r>
                      <a:r>
                        <a:rPr lang="en-US" sz="1400" b="0" i="1" u="none" strike="noStrike" kern="1200" baseline="0" dirty="0" err="1">
                          <a:solidFill>
                            <a:schemeClr val="dk1"/>
                          </a:solidFill>
                          <a:latin typeface="+mn-lt"/>
                          <a:ea typeface="+mn-ea"/>
                          <a:cs typeface="+mn-cs"/>
                        </a:rPr>
                        <a:t>vais</a:t>
                      </a:r>
                      <a:r>
                        <a:rPr lang="en-US" sz="1400" b="0" i="1" u="none" strike="noStrike" kern="1200" baseline="0" dirty="0">
                          <a:solidFill>
                            <a:schemeClr val="dk1"/>
                          </a:solidFill>
                          <a:latin typeface="+mn-lt"/>
                          <a:ea typeface="+mn-ea"/>
                          <a:cs typeface="+mn-cs"/>
                        </a:rPr>
                        <a:t> or Tu vas </a:t>
                      </a:r>
                      <a:r>
                        <a:rPr lang="en-US" sz="1400" b="0" i="0" u="none" strike="noStrike" kern="1200" baseline="0" dirty="0">
                          <a:solidFill>
                            <a:schemeClr val="dk1"/>
                          </a:solidFill>
                          <a:latin typeface="+mn-lt"/>
                          <a:ea typeface="+mn-ea"/>
                          <a:cs typeface="+mn-cs"/>
                        </a:rPr>
                        <a:t>followed by the infinitive verb</a:t>
                      </a:r>
                    </a:p>
                    <a:p>
                      <a:pPr marL="0" indent="0">
                        <a:buFont typeface="Arial" panose="020B0604020202020204" pitchFamily="34" charset="0"/>
                        <a:buNone/>
                      </a:pPr>
                      <a:endParaRPr lang="en-US" sz="1400" b="0" i="1" u="none" strike="noStrike" kern="1200" baseline="0" dirty="0">
                        <a:solidFill>
                          <a:schemeClr val="dk1"/>
                        </a:solidFill>
                        <a:latin typeface="+mn-lt"/>
                        <a:ea typeface="+mn-ea"/>
                        <a:cs typeface="+mn-cs"/>
                      </a:endParaRPr>
                    </a:p>
                    <a:p>
                      <a:pPr marL="0" indent="0">
                        <a:buFont typeface="Arial" panose="020B0604020202020204" pitchFamily="34" charset="0"/>
                        <a:buNone/>
                      </a:pPr>
                      <a:r>
                        <a:rPr lang="en-US" sz="1400" b="0" i="1" u="none" strike="noStrike" kern="1200" baseline="0" dirty="0">
                          <a:solidFill>
                            <a:schemeClr val="dk1"/>
                          </a:solidFill>
                          <a:latin typeface="+mn-lt"/>
                          <a:ea typeface="+mn-ea"/>
                          <a:cs typeface="+mn-cs"/>
                        </a:rPr>
                        <a:t>e.g. Je </a:t>
                      </a:r>
                      <a:r>
                        <a:rPr lang="en-US" sz="1400" b="0" i="1" u="none" strike="noStrike" kern="1200" baseline="0" dirty="0" err="1">
                          <a:solidFill>
                            <a:schemeClr val="dk1"/>
                          </a:solidFill>
                          <a:latin typeface="+mn-lt"/>
                          <a:ea typeface="+mn-ea"/>
                          <a:cs typeface="+mn-cs"/>
                        </a:rPr>
                        <a:t>vais</a:t>
                      </a:r>
                      <a:r>
                        <a:rPr lang="en-US" sz="1400" b="0" i="1" u="none" strike="noStrike" kern="1200" baseline="0" dirty="0">
                          <a:solidFill>
                            <a:schemeClr val="dk1"/>
                          </a:solidFill>
                          <a:latin typeface="+mn-lt"/>
                          <a:ea typeface="+mn-ea"/>
                          <a:cs typeface="+mn-cs"/>
                        </a:rPr>
                        <a:t> </a:t>
                      </a:r>
                      <a:r>
                        <a:rPr lang="en-US" sz="1400" b="0" i="1" u="none" strike="noStrike" kern="1200" baseline="0" dirty="0" err="1">
                          <a:solidFill>
                            <a:schemeClr val="dk1"/>
                          </a:solidFill>
                          <a:latin typeface="+mn-lt"/>
                          <a:ea typeface="+mn-ea"/>
                          <a:cs typeface="+mn-cs"/>
                        </a:rPr>
                        <a:t>regarder</a:t>
                      </a:r>
                      <a:r>
                        <a:rPr lang="en-US" sz="1400" b="0" i="1" u="none" strike="noStrike" kern="1200" baseline="0" dirty="0">
                          <a:solidFill>
                            <a:schemeClr val="dk1"/>
                          </a:solidFill>
                          <a:latin typeface="+mn-lt"/>
                          <a:ea typeface="+mn-ea"/>
                          <a:cs typeface="+mn-cs"/>
                        </a:rPr>
                        <a:t> </a:t>
                      </a:r>
                      <a:r>
                        <a:rPr lang="en-US" sz="1400" b="0" i="0" u="none" strike="noStrike" kern="1200" baseline="0" dirty="0">
                          <a:solidFill>
                            <a:schemeClr val="dk1"/>
                          </a:solidFill>
                          <a:latin typeface="+mn-lt"/>
                          <a:ea typeface="+mn-ea"/>
                          <a:cs typeface="+mn-cs"/>
                        </a:rPr>
                        <a:t>= I am going to 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121943"/>
                  </a:ext>
                </a:extLst>
              </a:tr>
            </a:tbl>
          </a:graphicData>
        </a:graphic>
      </p:graphicFrame>
      <p:pic>
        <p:nvPicPr>
          <p:cNvPr id="3" name="Picture 2">
            <a:extLst>
              <a:ext uri="{FF2B5EF4-FFF2-40B4-BE49-F238E27FC236}">
                <a16:creationId xmlns:a16="http://schemas.microsoft.com/office/drawing/2014/main" id="{1EC8DE48-BF74-4E8D-9D1E-48FE5B504320}"/>
              </a:ext>
            </a:extLst>
          </p:cNvPr>
          <p:cNvPicPr>
            <a:picLocks noChangeAspect="1"/>
          </p:cNvPicPr>
          <p:nvPr/>
        </p:nvPicPr>
        <p:blipFill>
          <a:blip r:embed="rId4"/>
          <a:stretch>
            <a:fillRect/>
          </a:stretch>
        </p:blipFill>
        <p:spPr>
          <a:xfrm>
            <a:off x="4873478" y="1692167"/>
            <a:ext cx="5642642" cy="4571868"/>
          </a:xfrm>
          <a:prstGeom prst="rect">
            <a:avLst/>
          </a:prstGeom>
          <a:ln>
            <a:solidFill>
              <a:schemeClr val="tx1"/>
            </a:solidFill>
          </a:ln>
        </p:spPr>
      </p:pic>
      <p:graphicFrame>
        <p:nvGraphicFramePr>
          <p:cNvPr id="11" name="Table 10"/>
          <p:cNvGraphicFramePr>
            <a:graphicFrameLocks noGrp="1"/>
          </p:cNvGraphicFramePr>
          <p:nvPr>
            <p:extLst/>
          </p:nvPr>
        </p:nvGraphicFramePr>
        <p:xfrm>
          <a:off x="4873478" y="1206472"/>
          <a:ext cx="5642642" cy="365760"/>
        </p:xfrm>
        <a:graphic>
          <a:graphicData uri="http://schemas.openxmlformats.org/drawingml/2006/table">
            <a:tbl>
              <a:tblPr firstRow="1" bandRow="1">
                <a:tableStyleId>{5C22544A-7EE6-4342-B048-85BDC9FD1C3A}</a:tableStyleId>
              </a:tblPr>
              <a:tblGrid>
                <a:gridCol w="5642642">
                  <a:extLst>
                    <a:ext uri="{9D8B030D-6E8A-4147-A177-3AD203B41FA5}">
                      <a16:colId xmlns:a16="http://schemas.microsoft.com/office/drawing/2014/main" val="20000"/>
                    </a:ext>
                  </a:extLst>
                </a:gridCol>
              </a:tblGrid>
              <a:tr h="350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altLang="en-US" dirty="0">
                          <a:solidFill>
                            <a:schemeClr val="bg1"/>
                          </a:solidFill>
                          <a:cs typeface="Clear Sans Light" pitchFamily="34" charset="0"/>
                        </a:rPr>
                        <a:t>C’est quel emploi?</a:t>
                      </a:r>
                      <a:endParaRPr lang="en-GB"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2" name="Picture 11" descr="C:\Users\gedwards-cole\Downloads\New full logo.JPG">
            <a:extLst>
              <a:ext uri="{FF2B5EF4-FFF2-40B4-BE49-F238E27FC236}">
                <a16:creationId xmlns:a16="http://schemas.microsoft.com/office/drawing/2014/main" id="{FFD09328-B9C2-4A6F-889F-D16360C77A9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1504" y="141674"/>
            <a:ext cx="2003322" cy="761804"/>
          </a:xfrm>
          <a:prstGeom prst="rect">
            <a:avLst/>
          </a:prstGeom>
          <a:noFill/>
          <a:ln>
            <a:noFill/>
          </a:ln>
        </p:spPr>
      </p:pic>
    </p:spTree>
    <p:extLst>
      <p:ext uri="{BB962C8B-B14F-4D97-AF65-F5344CB8AC3E}">
        <p14:creationId xmlns:p14="http://schemas.microsoft.com/office/powerpoint/2010/main" val="263557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125" y="304800"/>
            <a:ext cx="4857750" cy="6248400"/>
          </a:xfrm>
          <a:prstGeom prst="rect">
            <a:avLst/>
          </a:prstGeom>
        </p:spPr>
      </p:pic>
    </p:spTree>
    <p:extLst>
      <p:ext uri="{BB962C8B-B14F-4D97-AF65-F5344CB8AC3E}">
        <p14:creationId xmlns:p14="http://schemas.microsoft.com/office/powerpoint/2010/main" val="295706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Swallowdale Curriculum </a:t>
            </a:r>
            <a:endParaRPr lang="en-GB" dirty="0"/>
          </a:p>
        </p:txBody>
      </p:sp>
      <p:sp>
        <p:nvSpPr>
          <p:cNvPr id="3" name="Content Placeholder 2"/>
          <p:cNvSpPr>
            <a:spLocks noGrp="1"/>
          </p:cNvSpPr>
          <p:nvPr>
            <p:ph idx="1"/>
          </p:nvPr>
        </p:nvSpPr>
        <p:spPr/>
        <p:txBody>
          <a:bodyPr>
            <a:normAutofit/>
          </a:bodyPr>
          <a:lstStyle/>
          <a:p>
            <a:pPr marL="0" indent="0">
              <a:buNone/>
            </a:pPr>
            <a:r>
              <a:rPr lang="en-US" dirty="0" smtClean="0"/>
              <a:t>Dear Families, </a:t>
            </a:r>
          </a:p>
          <a:p>
            <a:pPr marL="0" indent="0">
              <a:buNone/>
            </a:pPr>
            <a:r>
              <a:rPr lang="en-US" dirty="0" smtClean="0"/>
              <a:t>This </a:t>
            </a:r>
            <a:r>
              <a:rPr lang="en-US" dirty="0"/>
              <a:t>booklet contains the Long Term Plan, information for English, </a:t>
            </a:r>
            <a:r>
              <a:rPr lang="en-US" dirty="0" err="1"/>
              <a:t>maths</a:t>
            </a:r>
            <a:r>
              <a:rPr lang="en-US" dirty="0"/>
              <a:t> and the knowledge organisers which outline the units of work that your child will be covering in our wider curriculum this half term. These will show you the main elements of learning for your child and we hope you find them useful. </a:t>
            </a:r>
          </a:p>
          <a:p>
            <a:pPr marL="0" indent="0">
              <a:buNone/>
            </a:pPr>
            <a:r>
              <a:rPr lang="en-US" dirty="0"/>
              <a:t>Please note that history and geography, art, and design and technology are taught in alternate half terms. </a:t>
            </a:r>
          </a:p>
          <a:p>
            <a:pPr marL="0" indent="0">
              <a:buNone/>
            </a:pPr>
            <a:r>
              <a:rPr lang="en-US" dirty="0"/>
              <a:t>To support your child’s learning at home please read with them regularly and sign your child’s reading diary. </a:t>
            </a:r>
          </a:p>
          <a:p>
            <a:pPr marL="0" indent="0">
              <a:buNone/>
            </a:pPr>
            <a:r>
              <a:rPr lang="en-US" dirty="0"/>
              <a:t>More information about our curriculum can be found on the school’s website.  </a:t>
            </a:r>
            <a:endParaRPr lang="en-US" dirty="0" smtClean="0"/>
          </a:p>
          <a:p>
            <a:pPr marL="0" indent="0">
              <a:buNone/>
            </a:pPr>
            <a:r>
              <a:rPr lang="en-US" dirty="0" smtClean="0"/>
              <a:t>Thank you for your support.  </a:t>
            </a:r>
            <a:endParaRPr lang="en-GB" dirty="0"/>
          </a:p>
        </p:txBody>
      </p:sp>
    </p:spTree>
    <p:extLst>
      <p:ext uri="{BB962C8B-B14F-4D97-AF65-F5344CB8AC3E}">
        <p14:creationId xmlns:p14="http://schemas.microsoft.com/office/powerpoint/2010/main" val="3385618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51561844"/>
              </p:ext>
            </p:extLst>
          </p:nvPr>
        </p:nvGraphicFramePr>
        <p:xfrm>
          <a:off x="232297" y="1095505"/>
          <a:ext cx="11653516" cy="5698652"/>
        </p:xfrm>
        <a:graphic>
          <a:graphicData uri="http://schemas.openxmlformats.org/drawingml/2006/table">
            <a:tbl>
              <a:tblPr firstRow="1" bandRow="1">
                <a:tableStyleId>{5940675A-B579-460E-94D1-54222C63F5DA}</a:tableStyleId>
              </a:tblPr>
              <a:tblGrid>
                <a:gridCol w="1566484">
                  <a:extLst>
                    <a:ext uri="{9D8B030D-6E8A-4147-A177-3AD203B41FA5}">
                      <a16:colId xmlns:a16="http://schemas.microsoft.com/office/drawing/2014/main" val="4230393319"/>
                    </a:ext>
                  </a:extLst>
                </a:gridCol>
                <a:gridCol w="1681172">
                  <a:extLst>
                    <a:ext uri="{9D8B030D-6E8A-4147-A177-3AD203B41FA5}">
                      <a16:colId xmlns:a16="http://schemas.microsoft.com/office/drawing/2014/main" val="3698574282"/>
                    </a:ext>
                  </a:extLst>
                </a:gridCol>
                <a:gridCol w="1681172">
                  <a:extLst>
                    <a:ext uri="{9D8B030D-6E8A-4147-A177-3AD203B41FA5}">
                      <a16:colId xmlns:a16="http://schemas.microsoft.com/office/drawing/2014/main" val="1643086541"/>
                    </a:ext>
                  </a:extLst>
                </a:gridCol>
                <a:gridCol w="1681172">
                  <a:extLst>
                    <a:ext uri="{9D8B030D-6E8A-4147-A177-3AD203B41FA5}">
                      <a16:colId xmlns:a16="http://schemas.microsoft.com/office/drawing/2014/main" val="1745789947"/>
                    </a:ext>
                  </a:extLst>
                </a:gridCol>
                <a:gridCol w="1681172">
                  <a:extLst>
                    <a:ext uri="{9D8B030D-6E8A-4147-A177-3AD203B41FA5}">
                      <a16:colId xmlns:a16="http://schemas.microsoft.com/office/drawing/2014/main" val="868569044"/>
                    </a:ext>
                  </a:extLst>
                </a:gridCol>
                <a:gridCol w="1681172">
                  <a:extLst>
                    <a:ext uri="{9D8B030D-6E8A-4147-A177-3AD203B41FA5}">
                      <a16:colId xmlns:a16="http://schemas.microsoft.com/office/drawing/2014/main" val="2300933576"/>
                    </a:ext>
                  </a:extLst>
                </a:gridCol>
                <a:gridCol w="1681172">
                  <a:extLst>
                    <a:ext uri="{9D8B030D-6E8A-4147-A177-3AD203B41FA5}">
                      <a16:colId xmlns:a16="http://schemas.microsoft.com/office/drawing/2014/main" val="210165020"/>
                    </a:ext>
                  </a:extLst>
                </a:gridCol>
              </a:tblGrid>
              <a:tr h="249840">
                <a:tc>
                  <a:txBody>
                    <a:bodyPr/>
                    <a:lstStyle/>
                    <a:p>
                      <a:endParaRPr lang="en-GB" sz="1050" dirty="0">
                        <a:latin typeface="Comic Sans MS" panose="030F0702030302020204" pitchFamily="66" charset="0"/>
                      </a:endParaRPr>
                    </a:p>
                  </a:txBody>
                  <a:tcPr/>
                </a:tc>
                <a:tc>
                  <a:txBody>
                    <a:bodyPr/>
                    <a:lstStyle/>
                    <a:p>
                      <a:pPr algn="ctr"/>
                      <a:r>
                        <a:rPr lang="en-GB" sz="1050" b="1" dirty="0" smtClean="0">
                          <a:solidFill>
                            <a:srgbClr val="0070C0"/>
                          </a:solidFill>
                          <a:latin typeface="Comic Sans MS" panose="030F0702030302020204" pitchFamily="66" charset="0"/>
                        </a:rPr>
                        <a:t>Autumn</a:t>
                      </a:r>
                      <a:r>
                        <a:rPr lang="en-GB" sz="1050" b="1" baseline="0" dirty="0" smtClean="0">
                          <a:solidFill>
                            <a:srgbClr val="0070C0"/>
                          </a:solidFill>
                          <a:latin typeface="Comic Sans MS" panose="030F0702030302020204" pitchFamily="66" charset="0"/>
                        </a:rPr>
                        <a:t> 1</a:t>
                      </a:r>
                      <a:endParaRPr lang="en-GB" sz="1050" b="1" dirty="0">
                        <a:solidFill>
                          <a:srgbClr val="0070C0"/>
                        </a:solidFill>
                        <a:latin typeface="Comic Sans MS" panose="030F0702030302020204" pitchFamily="66" charset="0"/>
                      </a:endParaRPr>
                    </a:p>
                  </a:txBody>
                  <a:tcPr/>
                </a:tc>
                <a:tc>
                  <a:txBody>
                    <a:bodyPr/>
                    <a:lstStyle/>
                    <a:p>
                      <a:pPr algn="ctr"/>
                      <a:r>
                        <a:rPr lang="en-GB" sz="1050" b="1" dirty="0" smtClean="0">
                          <a:solidFill>
                            <a:srgbClr val="0070C0"/>
                          </a:solidFill>
                          <a:latin typeface="Comic Sans MS" panose="030F0702030302020204" pitchFamily="66" charset="0"/>
                        </a:rPr>
                        <a:t>Autumn</a:t>
                      </a:r>
                      <a:r>
                        <a:rPr lang="en-GB" sz="1050" b="1" baseline="0" dirty="0" smtClean="0">
                          <a:solidFill>
                            <a:srgbClr val="0070C0"/>
                          </a:solidFill>
                          <a:latin typeface="Comic Sans MS" panose="030F0702030302020204" pitchFamily="66" charset="0"/>
                        </a:rPr>
                        <a:t> 2</a:t>
                      </a:r>
                      <a:endParaRPr lang="en-GB" sz="1050" b="1" dirty="0">
                        <a:solidFill>
                          <a:srgbClr val="0070C0"/>
                        </a:solidFill>
                        <a:latin typeface="Comic Sans MS" panose="030F0702030302020204" pitchFamily="66" charset="0"/>
                      </a:endParaRPr>
                    </a:p>
                  </a:txBody>
                  <a:tcPr/>
                </a:tc>
                <a:tc>
                  <a:txBody>
                    <a:bodyPr/>
                    <a:lstStyle/>
                    <a:p>
                      <a:pPr algn="ctr"/>
                      <a:r>
                        <a:rPr lang="en-GB" sz="1050" b="1" baseline="0" dirty="0" smtClean="0">
                          <a:solidFill>
                            <a:srgbClr val="0070C0"/>
                          </a:solidFill>
                          <a:latin typeface="Comic Sans MS" panose="030F0702030302020204" pitchFamily="66" charset="0"/>
                        </a:rPr>
                        <a:t>Spring 1</a:t>
                      </a:r>
                      <a:endParaRPr lang="en-GB" sz="1050" b="1" dirty="0">
                        <a:solidFill>
                          <a:srgbClr val="0070C0"/>
                        </a:solidFill>
                        <a:latin typeface="Comic Sans MS" panose="030F0702030302020204" pitchFamily="66" charset="0"/>
                      </a:endParaRPr>
                    </a:p>
                  </a:txBody>
                  <a:tcPr/>
                </a:tc>
                <a:tc>
                  <a:txBody>
                    <a:bodyPr/>
                    <a:lstStyle/>
                    <a:p>
                      <a:pPr algn="ctr"/>
                      <a:r>
                        <a:rPr lang="en-GB" sz="1050" b="1" baseline="0" dirty="0" smtClean="0">
                          <a:solidFill>
                            <a:srgbClr val="0070C0"/>
                          </a:solidFill>
                          <a:latin typeface="Comic Sans MS" panose="030F0702030302020204" pitchFamily="66" charset="0"/>
                        </a:rPr>
                        <a:t>Spring 2</a:t>
                      </a:r>
                      <a:endParaRPr lang="en-GB" sz="1050" b="1" dirty="0">
                        <a:solidFill>
                          <a:srgbClr val="0070C0"/>
                        </a:solidFill>
                        <a:latin typeface="Comic Sans MS" panose="030F0702030302020204" pitchFamily="66" charset="0"/>
                      </a:endParaRPr>
                    </a:p>
                  </a:txBody>
                  <a:tcPr/>
                </a:tc>
                <a:tc>
                  <a:txBody>
                    <a:bodyPr/>
                    <a:lstStyle/>
                    <a:p>
                      <a:pPr algn="ctr"/>
                      <a:r>
                        <a:rPr lang="en-GB" sz="1050" b="1" baseline="0" dirty="0" smtClean="0">
                          <a:solidFill>
                            <a:srgbClr val="0070C0"/>
                          </a:solidFill>
                          <a:latin typeface="Comic Sans MS" panose="030F0702030302020204" pitchFamily="66" charset="0"/>
                        </a:rPr>
                        <a:t>Summer 1</a:t>
                      </a:r>
                      <a:endParaRPr lang="en-GB" sz="1050" b="1" dirty="0">
                        <a:solidFill>
                          <a:srgbClr val="0070C0"/>
                        </a:solidFill>
                        <a:latin typeface="Comic Sans MS" panose="030F0702030302020204" pitchFamily="66" charset="0"/>
                      </a:endParaRPr>
                    </a:p>
                  </a:txBody>
                  <a:tcPr/>
                </a:tc>
                <a:tc>
                  <a:txBody>
                    <a:bodyPr/>
                    <a:lstStyle/>
                    <a:p>
                      <a:pPr algn="ctr"/>
                      <a:r>
                        <a:rPr lang="en-GB" sz="1050" b="1" baseline="0" dirty="0" smtClean="0">
                          <a:solidFill>
                            <a:srgbClr val="0070C0"/>
                          </a:solidFill>
                          <a:latin typeface="Comic Sans MS" panose="030F0702030302020204" pitchFamily="66" charset="0"/>
                        </a:rPr>
                        <a:t>Summer 2</a:t>
                      </a:r>
                      <a:endParaRPr lang="en-GB" sz="1050" b="1" dirty="0">
                        <a:solidFill>
                          <a:srgbClr val="0070C0"/>
                        </a:solidFill>
                        <a:latin typeface="Comic Sans MS" panose="030F0702030302020204" pitchFamily="66" charset="0"/>
                      </a:endParaRPr>
                    </a:p>
                  </a:txBody>
                  <a:tcPr/>
                </a:tc>
                <a:extLst>
                  <a:ext uri="{0D108BD9-81ED-4DB2-BD59-A6C34878D82A}">
                    <a16:rowId xmlns:a16="http://schemas.microsoft.com/office/drawing/2014/main" val="1325302289"/>
                  </a:ext>
                </a:extLst>
              </a:tr>
              <a:tr h="718425">
                <a:tc>
                  <a:txBody>
                    <a:bodyPr/>
                    <a:lstStyle/>
                    <a:p>
                      <a:r>
                        <a:rPr lang="en-GB" sz="1000" b="1" dirty="0" smtClean="0">
                          <a:solidFill>
                            <a:srgbClr val="0070C0"/>
                          </a:solidFill>
                          <a:latin typeface="Comic Sans MS" panose="030F0702030302020204" pitchFamily="66" charset="0"/>
                        </a:rPr>
                        <a:t>English</a:t>
                      </a:r>
                      <a:r>
                        <a:rPr lang="en-GB" sz="1000" dirty="0" smtClean="0">
                          <a:solidFill>
                            <a:srgbClr val="0070C0"/>
                          </a:solidFill>
                          <a:latin typeface="Comic Sans MS" panose="030F0702030302020204" pitchFamily="66" charset="0"/>
                        </a:rPr>
                        <a:t/>
                      </a:r>
                      <a:br>
                        <a:rPr lang="en-GB" sz="1000" dirty="0" smtClean="0">
                          <a:solidFill>
                            <a:srgbClr val="0070C0"/>
                          </a:solidFill>
                          <a:latin typeface="Comic Sans MS" panose="030F0702030302020204" pitchFamily="66" charset="0"/>
                        </a:rPr>
                      </a:br>
                      <a:endParaRPr lang="en-GB" sz="1000" b="1" dirty="0">
                        <a:solidFill>
                          <a:srgbClr val="0070C0"/>
                        </a:solidFill>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Reading </a:t>
                      </a:r>
                    </a:p>
                    <a:p>
                      <a:pPr algn="ctr"/>
                      <a:r>
                        <a:rPr lang="en-GB" sz="1000" dirty="0" smtClean="0">
                          <a:latin typeface="Comic Sans MS" panose="030F0702030302020204" pitchFamily="66" charset="0"/>
                        </a:rPr>
                        <a:t>Writing including </a:t>
                      </a:r>
                    </a:p>
                    <a:p>
                      <a:pPr algn="ctr"/>
                      <a:r>
                        <a:rPr lang="en-GB" sz="1000" dirty="0" smtClean="0">
                          <a:latin typeface="Comic Sans MS" panose="030F0702030302020204" pitchFamily="66" charset="0"/>
                        </a:rPr>
                        <a:t>grammar, spelling and punctuation</a:t>
                      </a:r>
                    </a:p>
                  </a:txBody>
                  <a:tcPr anchor="ctr"/>
                </a:tc>
                <a:tc>
                  <a:txBody>
                    <a:bodyPr/>
                    <a:lstStyle/>
                    <a:p>
                      <a:pPr algn="ctr"/>
                      <a:r>
                        <a:rPr lang="en-GB" sz="1000" dirty="0" smtClean="0">
                          <a:latin typeface="Comic Sans MS" panose="030F0702030302020204" pitchFamily="66" charset="0"/>
                        </a:rPr>
                        <a:t>Reading </a:t>
                      </a:r>
                    </a:p>
                    <a:p>
                      <a:pPr algn="ctr"/>
                      <a:r>
                        <a:rPr lang="en-GB" sz="1000" dirty="0" smtClean="0">
                          <a:latin typeface="Comic Sans MS" panose="030F0702030302020204" pitchFamily="66" charset="0"/>
                        </a:rPr>
                        <a:t>Writing including </a:t>
                      </a:r>
                    </a:p>
                    <a:p>
                      <a:pPr algn="ctr"/>
                      <a:r>
                        <a:rPr lang="en-GB" sz="1000" dirty="0" smtClean="0">
                          <a:latin typeface="Comic Sans MS" panose="030F0702030302020204" pitchFamily="66" charset="0"/>
                        </a:rPr>
                        <a:t>grammar, spelling and punctuation</a:t>
                      </a:r>
                    </a:p>
                  </a:txBody>
                  <a:tcPr anchor="ctr"/>
                </a:tc>
                <a:tc>
                  <a:txBody>
                    <a:bodyPr/>
                    <a:lstStyle/>
                    <a:p>
                      <a:pPr algn="ctr"/>
                      <a:r>
                        <a:rPr lang="en-GB" sz="1000" dirty="0" smtClean="0">
                          <a:latin typeface="Comic Sans MS" panose="030F0702030302020204" pitchFamily="66" charset="0"/>
                        </a:rPr>
                        <a:t>Reading </a:t>
                      </a:r>
                    </a:p>
                    <a:p>
                      <a:pPr algn="ctr"/>
                      <a:r>
                        <a:rPr lang="en-GB" sz="1000" dirty="0" smtClean="0">
                          <a:latin typeface="Comic Sans MS" panose="030F0702030302020204" pitchFamily="66" charset="0"/>
                        </a:rPr>
                        <a:t>Writing including </a:t>
                      </a:r>
                    </a:p>
                    <a:p>
                      <a:pPr algn="ctr"/>
                      <a:r>
                        <a:rPr lang="en-GB" sz="1000" dirty="0" smtClean="0">
                          <a:latin typeface="Comic Sans MS" panose="030F0702030302020204" pitchFamily="66" charset="0"/>
                        </a:rPr>
                        <a:t>grammar, spelling and punctuation</a:t>
                      </a:r>
                    </a:p>
                  </a:txBody>
                  <a:tcPr anchor="ctr"/>
                </a:tc>
                <a:tc>
                  <a:txBody>
                    <a:bodyPr/>
                    <a:lstStyle/>
                    <a:p>
                      <a:pPr algn="ctr"/>
                      <a:r>
                        <a:rPr lang="en-GB" sz="1000" dirty="0" smtClean="0">
                          <a:latin typeface="Comic Sans MS" panose="030F0702030302020204" pitchFamily="66" charset="0"/>
                        </a:rPr>
                        <a:t>Reading </a:t>
                      </a:r>
                    </a:p>
                    <a:p>
                      <a:pPr algn="ctr"/>
                      <a:r>
                        <a:rPr lang="en-GB" sz="1000" dirty="0" smtClean="0">
                          <a:latin typeface="Comic Sans MS" panose="030F0702030302020204" pitchFamily="66" charset="0"/>
                        </a:rPr>
                        <a:t>Writing including </a:t>
                      </a:r>
                    </a:p>
                    <a:p>
                      <a:pPr algn="ctr"/>
                      <a:r>
                        <a:rPr lang="en-GB" sz="1000" dirty="0" smtClean="0">
                          <a:latin typeface="Comic Sans MS" panose="030F0702030302020204" pitchFamily="66" charset="0"/>
                        </a:rPr>
                        <a:t>grammar, spelling and punctuation</a:t>
                      </a:r>
                    </a:p>
                  </a:txBody>
                  <a:tcPr anchor="ctr"/>
                </a:tc>
                <a:tc>
                  <a:txBody>
                    <a:bodyPr/>
                    <a:lstStyle/>
                    <a:p>
                      <a:pPr algn="ctr"/>
                      <a:r>
                        <a:rPr lang="en-GB" sz="1000" dirty="0" smtClean="0">
                          <a:latin typeface="Comic Sans MS" panose="030F0702030302020204" pitchFamily="66" charset="0"/>
                        </a:rPr>
                        <a:t>Reading </a:t>
                      </a:r>
                    </a:p>
                    <a:p>
                      <a:pPr algn="ctr"/>
                      <a:r>
                        <a:rPr lang="en-GB" sz="1000" dirty="0" smtClean="0">
                          <a:latin typeface="Comic Sans MS" panose="030F0702030302020204" pitchFamily="66" charset="0"/>
                        </a:rPr>
                        <a:t>Writing including </a:t>
                      </a:r>
                    </a:p>
                    <a:p>
                      <a:pPr algn="ctr"/>
                      <a:r>
                        <a:rPr lang="en-GB" sz="1000" dirty="0" smtClean="0">
                          <a:latin typeface="Comic Sans MS" panose="030F0702030302020204" pitchFamily="66" charset="0"/>
                        </a:rPr>
                        <a:t>grammar, spelling and punctuation</a:t>
                      </a:r>
                    </a:p>
                  </a:txBody>
                  <a:tcPr anchor="ctr"/>
                </a:tc>
                <a:tc>
                  <a:txBody>
                    <a:bodyPr/>
                    <a:lstStyle/>
                    <a:p>
                      <a:pPr algn="ctr"/>
                      <a:r>
                        <a:rPr lang="en-GB" sz="1000" dirty="0" smtClean="0">
                          <a:latin typeface="Comic Sans MS" panose="030F0702030302020204" pitchFamily="66" charset="0"/>
                        </a:rPr>
                        <a:t>Reading </a:t>
                      </a:r>
                    </a:p>
                    <a:p>
                      <a:pPr algn="ctr"/>
                      <a:r>
                        <a:rPr lang="en-GB" sz="1000" dirty="0" smtClean="0">
                          <a:latin typeface="Comic Sans MS" panose="030F0702030302020204" pitchFamily="66" charset="0"/>
                        </a:rPr>
                        <a:t>Writing including </a:t>
                      </a:r>
                    </a:p>
                    <a:p>
                      <a:pPr algn="ctr"/>
                      <a:r>
                        <a:rPr lang="en-GB" sz="1000" dirty="0" smtClean="0">
                          <a:latin typeface="Comic Sans MS" panose="030F0702030302020204" pitchFamily="66" charset="0"/>
                        </a:rPr>
                        <a:t>grammar, spelling and punctuation</a:t>
                      </a:r>
                    </a:p>
                  </a:txBody>
                  <a:tcPr anchor="ctr"/>
                </a:tc>
                <a:extLst>
                  <a:ext uri="{0D108BD9-81ED-4DB2-BD59-A6C34878D82A}">
                    <a16:rowId xmlns:a16="http://schemas.microsoft.com/office/drawing/2014/main" val="593404991"/>
                  </a:ext>
                </a:extLst>
              </a:tr>
              <a:tr h="847942">
                <a:tc>
                  <a:txBody>
                    <a:bodyPr/>
                    <a:lstStyle/>
                    <a:p>
                      <a:r>
                        <a:rPr lang="en-GB" sz="1000" b="1" dirty="0" smtClean="0">
                          <a:solidFill>
                            <a:srgbClr val="0070C0"/>
                          </a:solidFill>
                          <a:latin typeface="Comic Sans MS" panose="030F0702030302020204" pitchFamily="66" charset="0"/>
                        </a:rPr>
                        <a:t>Maths</a:t>
                      </a:r>
                      <a:endParaRPr lang="en-GB" sz="1000" b="1" dirty="0">
                        <a:solidFill>
                          <a:srgbClr val="0070C0"/>
                        </a:solidFill>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Place Value</a:t>
                      </a:r>
                      <a:endParaRPr lang="en-GB" sz="1000" dirty="0">
                        <a:latin typeface="Comic Sans MS" panose="030F0702030302020204" pitchFamily="66" charset="0"/>
                      </a:endParaRPr>
                    </a:p>
                    <a:p>
                      <a:pPr algn="ctr"/>
                      <a:r>
                        <a:rPr lang="en-GB" sz="1000" dirty="0" smtClean="0">
                          <a:latin typeface="Comic Sans MS" panose="030F0702030302020204" pitchFamily="66" charset="0"/>
                        </a:rPr>
                        <a:t>Four</a:t>
                      </a:r>
                      <a:r>
                        <a:rPr lang="en-GB" sz="1000" baseline="0" dirty="0" smtClean="0">
                          <a:latin typeface="Comic Sans MS" panose="030F0702030302020204" pitchFamily="66" charset="0"/>
                        </a:rPr>
                        <a:t> operations</a:t>
                      </a:r>
                      <a:endParaRPr lang="en-GB" sz="1000" dirty="0" smtClean="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Fractions,</a:t>
                      </a:r>
                      <a:r>
                        <a:rPr lang="en-GB" sz="1000" baseline="0" dirty="0" smtClean="0">
                          <a:latin typeface="Comic Sans MS" panose="030F0702030302020204" pitchFamily="66" charset="0"/>
                        </a:rPr>
                        <a:t> Decimals and percentages</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Comic Sans MS" panose="030F0702030302020204" pitchFamily="66" charset="0"/>
                        </a:rPr>
                        <a:t>Position and Direction</a:t>
                      </a:r>
                    </a:p>
                    <a:p>
                      <a:pPr algn="ctr"/>
                      <a:r>
                        <a:rPr lang="en-GB" sz="1000" baseline="0" dirty="0" smtClean="0">
                          <a:latin typeface="Comic Sans MS" panose="030F0702030302020204" pitchFamily="66" charset="0"/>
                        </a:rPr>
                        <a:t>Multiplication and Division</a:t>
                      </a:r>
                    </a:p>
                  </a:txBody>
                  <a:tcPr anchor="ctr"/>
                </a:tc>
                <a:tc>
                  <a:txBody>
                    <a:bodyPr/>
                    <a:lstStyle/>
                    <a:p>
                      <a:pPr algn="ctr"/>
                      <a:r>
                        <a:rPr lang="en-GB" sz="1000" dirty="0" smtClean="0">
                          <a:latin typeface="Comic Sans MS" panose="030F0702030302020204" pitchFamily="66" charset="0"/>
                        </a:rPr>
                        <a:t>Shape</a:t>
                      </a:r>
                    </a:p>
                    <a:p>
                      <a:pPr algn="ctr"/>
                      <a:endParaRPr lang="en-GB" sz="1000" dirty="0" smtClean="0">
                        <a:latin typeface="Comic Sans MS" panose="030F0702030302020204" pitchFamily="66"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latin typeface="Comic Sans MS" panose="030F0702030302020204" pitchFamily="66" charset="0"/>
                        </a:rPr>
                        <a:t>Converting units</a:t>
                      </a:r>
                      <a:endParaRPr lang="en-GB" sz="1000" dirty="0" smtClean="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Area</a:t>
                      </a:r>
                      <a:r>
                        <a:rPr lang="en-GB" sz="1000" baseline="0" dirty="0" smtClean="0">
                          <a:latin typeface="Comic Sans MS" panose="030F0702030302020204" pitchFamily="66" charset="0"/>
                        </a:rPr>
                        <a:t> and </a:t>
                      </a:r>
                      <a:r>
                        <a:rPr lang="en-GB" sz="1000" dirty="0" smtClean="0">
                          <a:latin typeface="Comic Sans MS" panose="030F0702030302020204" pitchFamily="66" charset="0"/>
                        </a:rPr>
                        <a:t>Perimeter Volume</a:t>
                      </a:r>
                    </a:p>
                    <a:p>
                      <a:pPr algn="ctr"/>
                      <a:r>
                        <a:rPr lang="en-GB" sz="1000" dirty="0" smtClean="0">
                          <a:latin typeface="Comic Sans MS" panose="030F0702030302020204" pitchFamily="66" charset="0"/>
                        </a:rPr>
                        <a:t>Statistics</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Ratio</a:t>
                      </a:r>
                    </a:p>
                    <a:p>
                      <a:pPr algn="ctr"/>
                      <a:r>
                        <a:rPr lang="en-GB" sz="1000" dirty="0" smtClean="0">
                          <a:latin typeface="Comic Sans MS" panose="030F0702030302020204" pitchFamily="66" charset="0"/>
                        </a:rPr>
                        <a:t>Algebra</a:t>
                      </a:r>
                    </a:p>
                  </a:txBody>
                  <a:tcPr anchor="ctr"/>
                </a:tc>
                <a:tc>
                  <a:txBody>
                    <a:bodyPr/>
                    <a:lstStyle/>
                    <a:p>
                      <a:pPr algn="ctr"/>
                      <a:r>
                        <a:rPr lang="en-GB" sz="1000" dirty="0" smtClean="0">
                          <a:latin typeface="Comic Sans MS" panose="030F0702030302020204" pitchFamily="66" charset="0"/>
                        </a:rPr>
                        <a:t>Consolidation</a:t>
                      </a:r>
                    </a:p>
                    <a:p>
                      <a:pPr algn="ctr"/>
                      <a:r>
                        <a:rPr lang="en-GB" sz="1000" dirty="0" smtClean="0">
                          <a:latin typeface="Comic Sans MS" panose="030F0702030302020204" pitchFamily="66" charset="0"/>
                        </a:rPr>
                        <a:t>Problem</a:t>
                      </a:r>
                      <a:r>
                        <a:rPr lang="en-GB" sz="1000" baseline="0" dirty="0" smtClean="0">
                          <a:latin typeface="Comic Sans MS" panose="030F0702030302020204" pitchFamily="66" charset="0"/>
                        </a:rPr>
                        <a:t> Solving</a:t>
                      </a:r>
                      <a:endParaRPr lang="en-GB" sz="1000" dirty="0">
                        <a:latin typeface="Comic Sans MS" panose="030F0702030302020204" pitchFamily="66" charset="0"/>
                      </a:endParaRPr>
                    </a:p>
                  </a:txBody>
                  <a:tcPr anchor="ctr"/>
                </a:tc>
                <a:extLst>
                  <a:ext uri="{0D108BD9-81ED-4DB2-BD59-A6C34878D82A}">
                    <a16:rowId xmlns:a16="http://schemas.microsoft.com/office/drawing/2014/main" val="2761679045"/>
                  </a:ext>
                </a:extLst>
              </a:tr>
              <a:tr h="505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rgbClr val="0070C0"/>
                          </a:solidFill>
                          <a:latin typeface="Comic Sans MS" panose="030F0702030302020204" pitchFamily="66" charset="0"/>
                        </a:rPr>
                        <a:t>Science</a:t>
                      </a:r>
                    </a:p>
                  </a:txBody>
                  <a:tcPr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smtClean="0">
                          <a:effectLst/>
                          <a:latin typeface="Comic Sans MS" panose="030F0702030302020204" pitchFamily="66" charset="0"/>
                          <a:ea typeface="Calibri" panose="020F0502020204030204" pitchFamily="34" charset="0"/>
                          <a:cs typeface="Calibri" panose="020F0502020204030204" pitchFamily="34" charset="0"/>
                        </a:rPr>
                        <a:t>Electricity</a:t>
                      </a:r>
                      <a:endParaRPr lang="en-GB"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smtClean="0">
                          <a:effectLst/>
                          <a:latin typeface="Comic Sans MS" panose="030F0702030302020204" pitchFamily="66" charset="0"/>
                          <a:ea typeface="Calibri" panose="020F0502020204030204" pitchFamily="34" charset="0"/>
                          <a:cs typeface="Calibri" panose="020F0502020204030204" pitchFamily="34" charset="0"/>
                        </a:rPr>
                        <a:t>Animals,</a:t>
                      </a:r>
                    </a:p>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smtClean="0">
                          <a:effectLst/>
                          <a:latin typeface="Comic Sans MS" panose="030F0702030302020204" pitchFamily="66" charset="0"/>
                          <a:ea typeface="Calibri" panose="020F0502020204030204" pitchFamily="34" charset="0"/>
                          <a:cs typeface="Calibri" panose="020F0502020204030204" pitchFamily="34" charset="0"/>
                        </a:rPr>
                        <a:t> including humans</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smtClean="0">
                          <a:effectLst/>
                          <a:latin typeface="Comic Sans MS" panose="030F0702030302020204" pitchFamily="66" charset="0"/>
                          <a:ea typeface="Calibri" panose="020F0502020204030204" pitchFamily="34" charset="0"/>
                          <a:cs typeface="Calibri" panose="020F0502020204030204" pitchFamily="34" charset="0"/>
                        </a:rPr>
                        <a:t>Living Things and Their Habitats</a:t>
                      </a:r>
                      <a:endParaRPr lang="en-GB"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smtClean="0">
                          <a:effectLst/>
                          <a:latin typeface="Comic Sans MS" panose="030F0702030302020204" pitchFamily="66" charset="0"/>
                          <a:ea typeface="Calibri" panose="020F0502020204030204" pitchFamily="34" charset="0"/>
                          <a:cs typeface="Calibri" panose="020F0502020204030204" pitchFamily="34" charset="0"/>
                        </a:rPr>
                        <a:t>Adaptation, Evolution and Inheritance</a:t>
                      </a:r>
                      <a:endParaRPr lang="en-GB"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smtClean="0">
                          <a:effectLst/>
                          <a:latin typeface="Comic Sans MS" panose="030F0702030302020204" pitchFamily="66" charset="0"/>
                          <a:ea typeface="Calibri" panose="020F0502020204030204" pitchFamily="34" charset="0"/>
                          <a:cs typeface="Calibri" panose="020F0502020204030204" pitchFamily="34" charset="0"/>
                        </a:rPr>
                        <a:t>Adaptation, Evolution and Inheritance</a:t>
                      </a:r>
                      <a:endParaRPr lang="en-GB"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000" dirty="0">
                          <a:effectLst/>
                          <a:latin typeface="Comic Sans MS" panose="030F0702030302020204" pitchFamily="66" charset="0"/>
                          <a:ea typeface="Calibri" panose="020F0502020204030204" pitchFamily="34" charset="0"/>
                          <a:cs typeface="Calibri" panose="020F0502020204030204" pitchFamily="34" charset="0"/>
                        </a:rPr>
                        <a:t>Light</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3650762"/>
                  </a:ext>
                </a:extLst>
              </a:tr>
              <a:tr h="402318">
                <a:tc>
                  <a:txBody>
                    <a:bodyPr/>
                    <a:lstStyle/>
                    <a:p>
                      <a:r>
                        <a:rPr lang="en-GB" sz="1000" b="1" dirty="0" smtClean="0">
                          <a:solidFill>
                            <a:srgbClr val="0070C0"/>
                          </a:solidFill>
                          <a:latin typeface="Comic Sans MS" panose="030F0702030302020204" pitchFamily="66" charset="0"/>
                        </a:rPr>
                        <a:t>History</a:t>
                      </a:r>
                      <a:r>
                        <a:rPr lang="en-GB" sz="1000" b="1" baseline="0" dirty="0" smtClean="0">
                          <a:solidFill>
                            <a:srgbClr val="0070C0"/>
                          </a:solidFill>
                          <a:latin typeface="Comic Sans MS" panose="030F0702030302020204" pitchFamily="66" charset="0"/>
                        </a:rPr>
                        <a:t> and Geography</a:t>
                      </a:r>
                      <a:endParaRPr lang="en-GB" sz="1000" b="1" dirty="0">
                        <a:solidFill>
                          <a:srgbClr val="0070C0"/>
                        </a:solidFill>
                        <a:latin typeface="Comic Sans MS" panose="030F0702030302020204" pitchFamily="66" charset="0"/>
                      </a:endParaRPr>
                    </a:p>
                  </a:txBody>
                  <a:tcPr anchor="ctr"/>
                </a:tc>
                <a:tc>
                  <a:txBody>
                    <a:bodyPr/>
                    <a:lstStyle/>
                    <a:p>
                      <a:pPr algn="ctr">
                        <a:lnSpc>
                          <a:spcPct val="115000"/>
                        </a:lnSpc>
                        <a:spcAft>
                          <a:spcPts val="0"/>
                        </a:spcAft>
                      </a:pPr>
                      <a:r>
                        <a:rPr lang="en-GB" sz="1000" dirty="0">
                          <a:effectLst/>
                          <a:latin typeface="Comic Sans MS" panose="030F0702030302020204" pitchFamily="66" charset="0"/>
                          <a:ea typeface="Calibri" panose="020F0502020204030204" pitchFamily="34" charset="0"/>
                          <a:cs typeface="Calibri" panose="020F0502020204030204" pitchFamily="34" charset="0"/>
                        </a:rPr>
                        <a:t>Twentieth Century Conflict: WWII</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kern="1200" dirty="0" smtClean="0">
                          <a:solidFill>
                            <a:schemeClr val="tx1"/>
                          </a:solidFill>
                          <a:effectLst/>
                          <a:latin typeface="Comic Sans MS" panose="030F0702030302020204" pitchFamily="66" charset="0"/>
                          <a:ea typeface="+mn-ea"/>
                          <a:cs typeface="+mn-cs"/>
                        </a:rPr>
                        <a:t>Local Fieldwork</a:t>
                      </a:r>
                      <a:endParaRPr lang="en-GB"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000" dirty="0">
                          <a:effectLst/>
                          <a:latin typeface="Comic Sans MS" panose="030F0702030302020204" pitchFamily="66" charset="0"/>
                          <a:ea typeface="Calibri" panose="020F0502020204030204" pitchFamily="34" charset="0"/>
                          <a:cs typeface="Times New Roman" panose="02020603050405020304" pitchFamily="18" charset="0"/>
                        </a:rPr>
                        <a:t>Civil Rights </a:t>
                      </a: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kern="1200" dirty="0" smtClean="0">
                          <a:solidFill>
                            <a:schemeClr val="tx1"/>
                          </a:solidFill>
                          <a:effectLst/>
                          <a:latin typeface="Comic Sans MS" panose="030F0702030302020204" pitchFamily="66" charset="0"/>
                          <a:ea typeface="+mn-ea"/>
                          <a:cs typeface="+mn-cs"/>
                        </a:rPr>
                        <a:t>Earthquakes </a:t>
                      </a:r>
                    </a:p>
                    <a:p>
                      <a:pPr algn="ctr">
                        <a:lnSpc>
                          <a:spcPct val="115000"/>
                        </a:lnSpc>
                        <a:spcAft>
                          <a:spcPts val="0"/>
                        </a:spcAft>
                      </a:pPr>
                      <a:r>
                        <a:rPr lang="en-GB" sz="1000" kern="1200" dirty="0" smtClean="0">
                          <a:solidFill>
                            <a:schemeClr val="tx1"/>
                          </a:solidFill>
                          <a:effectLst/>
                          <a:latin typeface="Comic Sans MS" panose="030F0702030302020204" pitchFamily="66" charset="0"/>
                          <a:ea typeface="+mn-ea"/>
                          <a:cs typeface="+mn-cs"/>
                        </a:rPr>
                        <a:t>and</a:t>
                      </a:r>
                      <a:r>
                        <a:rPr lang="en-GB" sz="1000" kern="1200" baseline="0" dirty="0" smtClean="0">
                          <a:solidFill>
                            <a:schemeClr val="tx1"/>
                          </a:solidFill>
                          <a:effectLst/>
                          <a:latin typeface="Comic Sans MS" panose="030F0702030302020204" pitchFamily="66" charset="0"/>
                          <a:ea typeface="+mn-ea"/>
                          <a:cs typeface="+mn-cs"/>
                        </a:rPr>
                        <a:t> </a:t>
                      </a:r>
                      <a:r>
                        <a:rPr lang="en-GB" sz="1000" kern="1200" dirty="0" smtClean="0">
                          <a:solidFill>
                            <a:schemeClr val="tx1"/>
                          </a:solidFill>
                          <a:effectLst/>
                          <a:latin typeface="Comic Sans MS" panose="030F0702030302020204" pitchFamily="66" charset="0"/>
                          <a:ea typeface="+mn-ea"/>
                          <a:cs typeface="+mn-cs"/>
                        </a:rPr>
                        <a:t>Volcanoes</a:t>
                      </a:r>
                    </a:p>
                  </a:txBody>
                  <a:tcPr marL="68580" marR="68580" marT="0" marB="0" anchor="ctr"/>
                </a:tc>
                <a:tc gridSpan="2">
                  <a:txBody>
                    <a:bodyPr/>
                    <a:lstStyle/>
                    <a:p>
                      <a:pPr algn="ctr">
                        <a:lnSpc>
                          <a:spcPct val="115000"/>
                        </a:lnSpc>
                        <a:spcAft>
                          <a:spcPts val="0"/>
                        </a:spcAft>
                      </a:pPr>
                      <a:r>
                        <a:rPr lang="en-GB" sz="1000" dirty="0">
                          <a:effectLst/>
                          <a:latin typeface="Comic Sans MS" panose="030F0702030302020204" pitchFamily="66" charset="0"/>
                          <a:ea typeface="Calibri" panose="020F0502020204030204" pitchFamily="34" charset="0"/>
                          <a:cs typeface="Times New Roman" panose="02020603050405020304" pitchFamily="18" charset="0"/>
                        </a:rPr>
                        <a:t>Industrial Revolution</a:t>
                      </a:r>
                    </a:p>
                  </a:txBody>
                  <a:tcPr marL="68580" marR="68580" marT="0" marB="0" anchor="ct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GB"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1572675"/>
                  </a:ext>
                </a:extLst>
              </a:tr>
              <a:tr h="560372">
                <a:tc>
                  <a:txBody>
                    <a:bodyPr/>
                    <a:lstStyle/>
                    <a:p>
                      <a:r>
                        <a:rPr lang="en-GB" sz="1000" b="1" dirty="0" smtClean="0">
                          <a:solidFill>
                            <a:srgbClr val="0070C0"/>
                          </a:solidFill>
                          <a:latin typeface="Comic Sans MS" panose="030F0702030302020204" pitchFamily="66" charset="0"/>
                        </a:rPr>
                        <a:t>Art and </a:t>
                      </a:r>
                    </a:p>
                    <a:p>
                      <a:r>
                        <a:rPr lang="en-GB" sz="1000" b="1" dirty="0" smtClean="0">
                          <a:solidFill>
                            <a:srgbClr val="0070C0"/>
                          </a:solidFill>
                          <a:latin typeface="Comic Sans MS" panose="030F0702030302020204" pitchFamily="66" charset="0"/>
                        </a:rPr>
                        <a:t>Design and Technology</a:t>
                      </a:r>
                      <a:endParaRPr lang="en-GB" sz="1000" b="1" dirty="0">
                        <a:solidFill>
                          <a:srgbClr val="0070C0"/>
                        </a:solidFill>
                        <a:latin typeface="Comic Sans MS" panose="030F0702030302020204" pitchFamily="66" charset="0"/>
                      </a:endParaRPr>
                    </a:p>
                  </a:txBody>
                  <a:tcPr anchor="ctr"/>
                </a:tc>
                <a:tc>
                  <a:txBody>
                    <a:bodyPr/>
                    <a:lstStyle/>
                    <a:p>
                      <a:pPr algn="ctr">
                        <a:lnSpc>
                          <a:spcPct val="115000"/>
                        </a:lnSpc>
                        <a:spcAft>
                          <a:spcPts val="0"/>
                        </a:spcAft>
                      </a:pPr>
                      <a:r>
                        <a:rPr lang="en-GB" sz="1000" dirty="0" smtClean="0">
                          <a:effectLst/>
                          <a:latin typeface="Comic Sans MS" panose="030F0702030302020204" pitchFamily="66" charset="0"/>
                          <a:ea typeface="Calibri" panose="020F0502020204030204" pitchFamily="34" charset="0"/>
                          <a:cs typeface="Calibri" panose="020F0502020204030204" pitchFamily="34" charset="0"/>
                        </a:rPr>
                        <a:t>Construction: </a:t>
                      </a:r>
                    </a:p>
                    <a:p>
                      <a:pPr algn="ctr">
                        <a:lnSpc>
                          <a:spcPct val="115000"/>
                        </a:lnSpc>
                        <a:spcAft>
                          <a:spcPts val="0"/>
                        </a:spcAft>
                      </a:pPr>
                      <a:r>
                        <a:rPr lang="en-GB" sz="1000" dirty="0" smtClean="0">
                          <a:effectLst/>
                          <a:latin typeface="Comic Sans MS" panose="030F0702030302020204" pitchFamily="66" charset="0"/>
                          <a:ea typeface="Calibri" panose="020F0502020204030204" pitchFamily="34" charset="0"/>
                          <a:cs typeface="Calibri" panose="020F0502020204030204" pitchFamily="34" charset="0"/>
                        </a:rPr>
                        <a:t>Anderson Shelters</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000" dirty="0" smtClean="0">
                          <a:effectLst/>
                          <a:latin typeface="Comic Sans MS" panose="030F0702030302020204" pitchFamily="66" charset="0"/>
                          <a:ea typeface="Calibri" panose="020F0502020204030204" pitchFamily="34" charset="0"/>
                          <a:cs typeface="Calibri" panose="020F0502020204030204" pitchFamily="34" charset="0"/>
                        </a:rPr>
                        <a:t>Drawing:</a:t>
                      </a:r>
                    </a:p>
                    <a:p>
                      <a:pPr algn="ctr">
                        <a:lnSpc>
                          <a:spcPct val="115000"/>
                        </a:lnSpc>
                        <a:spcAft>
                          <a:spcPts val="0"/>
                        </a:spcAft>
                      </a:pPr>
                      <a:r>
                        <a:rPr lang="en-GB" sz="1000" dirty="0" smtClean="0">
                          <a:effectLst/>
                          <a:latin typeface="Comic Sans MS" panose="030F0702030302020204" pitchFamily="66" charset="0"/>
                          <a:ea typeface="Calibri" panose="020F0502020204030204" pitchFamily="34" charset="0"/>
                          <a:cs typeface="Calibri" panose="020F0502020204030204" pitchFamily="34" charset="0"/>
                        </a:rPr>
                        <a:t>Yayoi </a:t>
                      </a:r>
                      <a:r>
                        <a:rPr lang="en-GB" sz="1000" dirty="0" err="1" smtClean="0">
                          <a:effectLst/>
                          <a:latin typeface="Comic Sans MS" panose="030F0702030302020204" pitchFamily="66" charset="0"/>
                          <a:ea typeface="Calibri" panose="020F0502020204030204" pitchFamily="34" charset="0"/>
                          <a:cs typeface="Calibri" panose="020F0502020204030204" pitchFamily="34" charset="0"/>
                        </a:rPr>
                        <a:t>Kusama</a:t>
                      </a:r>
                      <a:endParaRPr lang="en-GB" sz="1000" dirty="0" smtClean="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Sculpture:</a:t>
                      </a:r>
                    </a:p>
                    <a:p>
                      <a:pPr algn="ctr">
                        <a:lnSpc>
                          <a:spcPct val="115000"/>
                        </a:lnSpc>
                        <a:spcAft>
                          <a:spcPts val="0"/>
                        </a:spcAft>
                      </a:pPr>
                      <a:r>
                        <a:rPr lang="en-GB" sz="1000" dirty="0" err="1" smtClean="0">
                          <a:effectLst/>
                          <a:latin typeface="Comic Sans MS" panose="030F0702030302020204" pitchFamily="66" charset="0"/>
                          <a:ea typeface="Calibri" panose="020F0502020204030204" pitchFamily="34" charset="0"/>
                          <a:cs typeface="Times New Roman" panose="02020603050405020304" pitchFamily="18" charset="0"/>
                        </a:rPr>
                        <a:t>Yinka</a:t>
                      </a:r>
                      <a:r>
                        <a:rPr lang="en-GB" sz="1000" baseline="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1000" baseline="0" dirty="0" err="1" smtClean="0">
                          <a:effectLst/>
                          <a:latin typeface="Comic Sans MS" panose="030F0702030302020204" pitchFamily="66" charset="0"/>
                          <a:ea typeface="Calibri" panose="020F0502020204030204" pitchFamily="34" charset="0"/>
                          <a:cs typeface="Times New Roman" panose="02020603050405020304" pitchFamily="18" charset="0"/>
                        </a:rPr>
                        <a:t>Shonibari</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Textiles: </a:t>
                      </a:r>
                    </a:p>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Device Case</a:t>
                      </a:r>
                    </a:p>
                  </a:txBody>
                  <a:tcPr marL="68580" marR="68580" marT="0" marB="0" anchor="ctr"/>
                </a:tc>
                <a:tc>
                  <a:txBody>
                    <a:bodyPr/>
                    <a:lstStyle/>
                    <a:p>
                      <a:pPr algn="ctr">
                        <a:lnSpc>
                          <a:spcPct val="115000"/>
                        </a:lnSpc>
                        <a:spcAft>
                          <a:spcPts val="0"/>
                        </a:spcAft>
                      </a:pPr>
                      <a:r>
                        <a:rPr lang="en-GB" sz="1000" kern="1200" dirty="0" smtClean="0">
                          <a:solidFill>
                            <a:schemeClr val="tx1"/>
                          </a:solidFill>
                          <a:effectLst/>
                          <a:latin typeface="Comic Sans MS" panose="030F0702030302020204" pitchFamily="66" charset="0"/>
                          <a:ea typeface="+mn-ea"/>
                          <a:cs typeface="+mn-cs"/>
                        </a:rPr>
                        <a:t>Painting: </a:t>
                      </a:r>
                    </a:p>
                    <a:p>
                      <a:pPr algn="ctr">
                        <a:lnSpc>
                          <a:spcPct val="115000"/>
                        </a:lnSpc>
                        <a:spcAft>
                          <a:spcPts val="0"/>
                        </a:spcAft>
                      </a:pPr>
                      <a:r>
                        <a:rPr lang="en-GB" sz="1000" kern="1200" dirty="0" smtClean="0">
                          <a:solidFill>
                            <a:schemeClr val="tx1"/>
                          </a:solidFill>
                          <a:effectLst/>
                          <a:latin typeface="Comic Sans MS" panose="030F0702030302020204" pitchFamily="66" charset="0"/>
                          <a:ea typeface="+mn-ea"/>
                          <a:cs typeface="+mn-cs"/>
                        </a:rPr>
                        <a:t>Banksy</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Food and Nutrition: Come Dine With Me</a:t>
                      </a:r>
                    </a:p>
                  </a:txBody>
                  <a:tcPr marL="68580" marR="68580" marT="0" marB="0" anchor="ctr"/>
                </a:tc>
                <a:extLst>
                  <a:ext uri="{0D108BD9-81ED-4DB2-BD59-A6C34878D82A}">
                    <a16:rowId xmlns:a16="http://schemas.microsoft.com/office/drawing/2014/main" val="2892546393"/>
                  </a:ext>
                </a:extLst>
              </a:tr>
              <a:tr h="545106">
                <a:tc>
                  <a:txBody>
                    <a:bodyPr/>
                    <a:lstStyle/>
                    <a:p>
                      <a:r>
                        <a:rPr lang="en-GB" sz="1000" b="1" dirty="0" smtClean="0">
                          <a:solidFill>
                            <a:srgbClr val="0070C0"/>
                          </a:solidFill>
                          <a:latin typeface="Comic Sans MS" panose="030F0702030302020204" pitchFamily="66" charset="0"/>
                        </a:rPr>
                        <a:t>Religion</a:t>
                      </a:r>
                      <a:r>
                        <a:rPr lang="en-GB" sz="1000" b="1" baseline="0" dirty="0" smtClean="0">
                          <a:solidFill>
                            <a:srgbClr val="0070C0"/>
                          </a:solidFill>
                          <a:latin typeface="Comic Sans MS" panose="030F0702030302020204" pitchFamily="66" charset="0"/>
                        </a:rPr>
                        <a:t> and Worldviews</a:t>
                      </a:r>
                      <a:endParaRPr lang="en-GB" sz="1000" b="1" dirty="0">
                        <a:solidFill>
                          <a:srgbClr val="0070C0"/>
                        </a:solidFill>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Why does religion</a:t>
                      </a:r>
                      <a:r>
                        <a:rPr lang="en-GB" sz="1000" baseline="0" dirty="0" smtClean="0">
                          <a:latin typeface="Comic Sans MS" panose="030F0702030302020204" pitchFamily="66" charset="0"/>
                        </a:rPr>
                        <a:t> look different around the world?</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Why does religion</a:t>
                      </a:r>
                      <a:r>
                        <a:rPr lang="en-GB" sz="1000" baseline="0" dirty="0" smtClean="0">
                          <a:latin typeface="Comic Sans MS" panose="030F0702030302020204" pitchFamily="66" charset="0"/>
                        </a:rPr>
                        <a:t> look different around the world?</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Why is it better to be there in person?</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Why is there</a:t>
                      </a:r>
                      <a:r>
                        <a:rPr lang="en-GB" sz="1000" baseline="0" dirty="0" smtClean="0">
                          <a:latin typeface="Comic Sans MS" panose="030F0702030302020204" pitchFamily="66" charset="0"/>
                        </a:rPr>
                        <a:t> suffering?</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Why</a:t>
                      </a:r>
                      <a:r>
                        <a:rPr lang="en-GB" sz="1000" baseline="0" dirty="0" smtClean="0">
                          <a:latin typeface="Comic Sans MS" panose="030F0702030302020204" pitchFamily="66" charset="0"/>
                        </a:rPr>
                        <a:t> is there suffering?</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What</a:t>
                      </a:r>
                      <a:r>
                        <a:rPr lang="en-GB" sz="1000" baseline="0" dirty="0" smtClean="0">
                          <a:latin typeface="Comic Sans MS" panose="030F0702030302020204" pitchFamily="66" charset="0"/>
                        </a:rPr>
                        <a:t> place does religion have in our world today?</a:t>
                      </a:r>
                      <a:endParaRPr lang="en-GB" sz="1000" dirty="0">
                        <a:latin typeface="Comic Sans MS" panose="030F0702030302020204" pitchFamily="66" charset="0"/>
                      </a:endParaRPr>
                    </a:p>
                  </a:txBody>
                  <a:tcPr anchor="ctr"/>
                </a:tc>
                <a:extLst>
                  <a:ext uri="{0D108BD9-81ED-4DB2-BD59-A6C34878D82A}">
                    <a16:rowId xmlns:a16="http://schemas.microsoft.com/office/drawing/2014/main" val="2598224724"/>
                  </a:ext>
                </a:extLst>
              </a:tr>
              <a:tr h="346842">
                <a:tc>
                  <a:txBody>
                    <a:bodyPr/>
                    <a:lstStyle/>
                    <a:p>
                      <a:r>
                        <a:rPr lang="en-GB" sz="1000" b="1" dirty="0" smtClean="0">
                          <a:solidFill>
                            <a:srgbClr val="0070C0"/>
                          </a:solidFill>
                          <a:latin typeface="Comic Sans MS" panose="030F0702030302020204" pitchFamily="66" charset="0"/>
                        </a:rPr>
                        <a:t>PSHE</a:t>
                      </a:r>
                      <a:endParaRPr lang="en-GB" sz="1000" b="1" dirty="0">
                        <a:solidFill>
                          <a:srgbClr val="0070C0"/>
                        </a:solidFill>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Being Me In My</a:t>
                      </a:r>
                      <a:r>
                        <a:rPr lang="en-GB" sz="1000" baseline="0" dirty="0" smtClean="0">
                          <a:latin typeface="Comic Sans MS" panose="030F0702030302020204" pitchFamily="66" charset="0"/>
                        </a:rPr>
                        <a:t> World</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Celebrating Difference</a:t>
                      </a:r>
                      <a:endParaRPr lang="en-GB" sz="1000" dirty="0">
                        <a:latin typeface="Comic Sans MS" panose="030F0702030302020204" pitchFamily="66"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Comic Sans MS" panose="030F0702030302020204" pitchFamily="66" charset="0"/>
                        </a:rPr>
                        <a:t>Healthy Me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latin typeface="Comic Sans MS" panose="030F0702030302020204" pitchFamily="66" charset="0"/>
                        </a:rPr>
                        <a:t>Staying Safe</a:t>
                      </a:r>
                    </a:p>
                  </a:txBody>
                  <a:tcPr anchor="ctr"/>
                </a:tc>
                <a:tc>
                  <a:txBody>
                    <a:bodyPr/>
                    <a:lstStyle/>
                    <a:p>
                      <a:pPr algn="ctr"/>
                      <a:r>
                        <a:rPr lang="en-GB" sz="1000" dirty="0" smtClean="0">
                          <a:latin typeface="Comic Sans MS" panose="030F0702030302020204" pitchFamily="66" charset="0"/>
                        </a:rPr>
                        <a:t>Relationships</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Changing Me</a:t>
                      </a:r>
                      <a:endParaRPr lang="en-GB" sz="1000" dirty="0">
                        <a:latin typeface="Comic Sans MS" panose="030F0702030302020204" pitchFamily="66" charset="0"/>
                      </a:endParaRPr>
                    </a:p>
                  </a:txBody>
                  <a:tcPr anchor="ctr"/>
                </a:tc>
                <a:extLst>
                  <a:ext uri="{0D108BD9-81ED-4DB2-BD59-A6C34878D82A}">
                    <a16:rowId xmlns:a16="http://schemas.microsoft.com/office/drawing/2014/main" val="36306698"/>
                  </a:ext>
                </a:extLst>
              </a:tr>
              <a:tr h="360622">
                <a:tc>
                  <a:txBody>
                    <a:bodyPr/>
                    <a:lstStyle/>
                    <a:p>
                      <a:r>
                        <a:rPr lang="en-GB" sz="1000" b="1" dirty="0" smtClean="0">
                          <a:solidFill>
                            <a:srgbClr val="0070C0"/>
                          </a:solidFill>
                          <a:latin typeface="Comic Sans MS" panose="030F0702030302020204" pitchFamily="66" charset="0"/>
                        </a:rPr>
                        <a:t>Computing</a:t>
                      </a:r>
                      <a:endParaRPr lang="en-GB" sz="1000" b="1" dirty="0">
                        <a:solidFill>
                          <a:srgbClr val="0070C0"/>
                        </a:solidFill>
                        <a:latin typeface="Comic Sans MS" panose="030F0702030302020204" pitchFamily="66" charset="0"/>
                      </a:endParaRPr>
                    </a:p>
                  </a:txBody>
                  <a:tcPr anchor="ctr"/>
                </a:tc>
                <a:tc>
                  <a:txBody>
                    <a:bodyPr/>
                    <a:lstStyle/>
                    <a:p>
                      <a:pPr algn="ctr">
                        <a:lnSpc>
                          <a:spcPct val="115000"/>
                        </a:lnSpc>
                        <a:spcAft>
                          <a:spcPts val="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Communication and Collaboration</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000" dirty="0" smtClean="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Web </a:t>
                      </a:r>
                      <a:r>
                        <a:rPr lang="en-GB" sz="10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page creation  </a:t>
                      </a:r>
                    </a:p>
                  </a:txBody>
                  <a:tcPr marL="68580" marR="68580" marT="0" marB="0" anchor="ctr"/>
                </a:tc>
                <a:tc>
                  <a:txBody>
                    <a:bodyPr/>
                    <a:lstStyle/>
                    <a:p>
                      <a:pPr algn="ctr">
                        <a:lnSpc>
                          <a:spcPct val="115000"/>
                        </a:lnSpc>
                        <a:spcAft>
                          <a:spcPts val="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Variables in Games</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000" dirty="0">
                          <a:effectLst/>
                          <a:latin typeface="Comic Sans MS" panose="030F0702030302020204" pitchFamily="66" charset="0"/>
                          <a:ea typeface="Calibri" panose="020F0502020204030204" pitchFamily="34" charset="0"/>
                          <a:cs typeface="Times New Roman" panose="02020603050405020304" pitchFamily="18" charset="0"/>
                        </a:rPr>
                        <a:t>Introduction to </a:t>
                      </a: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Spreadsheets</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000" dirty="0" smtClean="0">
                          <a:effectLst/>
                          <a:latin typeface="Comic Sans MS" panose="030F0702030302020204" pitchFamily="66" charset="0"/>
                          <a:ea typeface="Calibri" panose="020F0502020204030204" pitchFamily="34" charset="0"/>
                          <a:cs typeface="Times New Roman" panose="02020603050405020304" pitchFamily="18" charset="0"/>
                        </a:rPr>
                        <a:t>3D modelling</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GB" sz="1000" smtClean="0">
                          <a:effectLst/>
                          <a:latin typeface="Comic Sans MS" panose="030F0702030302020204" pitchFamily="66" charset="0"/>
                          <a:ea typeface="Calibri" panose="020F0502020204030204" pitchFamily="34" charset="0"/>
                          <a:cs typeface="Times New Roman" panose="02020603050405020304" pitchFamily="18" charset="0"/>
                        </a:rPr>
                        <a:t>Sensing Movement</a:t>
                      </a:r>
                      <a:endParaRPr lang="en-GB" sz="1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7736480"/>
                  </a:ext>
                </a:extLst>
              </a:tr>
              <a:tr h="402318">
                <a:tc>
                  <a:txBody>
                    <a:bodyPr/>
                    <a:lstStyle/>
                    <a:p>
                      <a:r>
                        <a:rPr lang="en-GB" sz="1000" b="1" dirty="0" smtClean="0">
                          <a:solidFill>
                            <a:srgbClr val="0070C0"/>
                          </a:solidFill>
                          <a:latin typeface="Comic Sans MS" panose="030F0702030302020204" pitchFamily="66" charset="0"/>
                        </a:rPr>
                        <a:t>Physical</a:t>
                      </a:r>
                      <a:r>
                        <a:rPr lang="en-GB" sz="1000" b="1" baseline="0" dirty="0" smtClean="0">
                          <a:solidFill>
                            <a:srgbClr val="0070C0"/>
                          </a:solidFill>
                          <a:latin typeface="Comic Sans MS" panose="030F0702030302020204" pitchFamily="66" charset="0"/>
                        </a:rPr>
                        <a:t> Education</a:t>
                      </a:r>
                      <a:endParaRPr lang="en-GB" sz="1000" b="1" dirty="0">
                        <a:solidFill>
                          <a:srgbClr val="0070C0"/>
                        </a:solidFill>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Fitness / Swimming</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Swimming / OAA</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Basketball / Yoga</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 Athletics / Football</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Gymnastics / Netball</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Dance / Cricket</a:t>
                      </a:r>
                      <a:endParaRPr lang="en-GB" sz="1000" dirty="0">
                        <a:latin typeface="Comic Sans MS" panose="030F0702030302020204" pitchFamily="66" charset="0"/>
                      </a:endParaRPr>
                    </a:p>
                  </a:txBody>
                  <a:tcPr anchor="ctr"/>
                </a:tc>
                <a:extLst>
                  <a:ext uri="{0D108BD9-81ED-4DB2-BD59-A6C34878D82A}">
                    <a16:rowId xmlns:a16="http://schemas.microsoft.com/office/drawing/2014/main" val="710221217"/>
                  </a:ext>
                </a:extLst>
              </a:tr>
              <a:tr h="402318">
                <a:tc>
                  <a:txBody>
                    <a:bodyPr/>
                    <a:lstStyle/>
                    <a:p>
                      <a:r>
                        <a:rPr lang="en-GB" sz="1000" b="1" dirty="0" smtClean="0">
                          <a:solidFill>
                            <a:srgbClr val="0070C0"/>
                          </a:solidFill>
                          <a:latin typeface="Comic Sans MS" panose="030F0702030302020204" pitchFamily="66" charset="0"/>
                        </a:rPr>
                        <a:t>Music</a:t>
                      </a:r>
                      <a:endParaRPr lang="en-GB" sz="1000" b="1" dirty="0">
                        <a:solidFill>
                          <a:srgbClr val="0070C0"/>
                        </a:solidFill>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Developing Melodic Phrases</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Developing Ensemble Skills</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Creative</a:t>
                      </a:r>
                      <a:r>
                        <a:rPr lang="en-GB" sz="1000" baseline="0" dirty="0" smtClean="0">
                          <a:latin typeface="Comic Sans MS" panose="030F0702030302020204" pitchFamily="66" charset="0"/>
                        </a:rPr>
                        <a:t> Composition</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Musical Styles Connect Us</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Improvising with Confidence</a:t>
                      </a:r>
                      <a:endParaRPr lang="en-GB" sz="1000" dirty="0">
                        <a:latin typeface="Comic Sans MS" panose="030F0702030302020204" pitchFamily="66" charset="0"/>
                      </a:endParaRPr>
                    </a:p>
                  </a:txBody>
                  <a:tcPr anchor="ctr"/>
                </a:tc>
                <a:tc>
                  <a:txBody>
                    <a:bodyPr/>
                    <a:lstStyle/>
                    <a:p>
                      <a:pPr algn="ctr"/>
                      <a:r>
                        <a:rPr lang="en-GB" sz="1000" dirty="0" smtClean="0">
                          <a:latin typeface="Comic Sans MS" panose="030F0702030302020204" pitchFamily="66" charset="0"/>
                        </a:rPr>
                        <a:t>Farewell Tour</a:t>
                      </a:r>
                      <a:endParaRPr lang="en-GB" sz="1000" dirty="0">
                        <a:latin typeface="Comic Sans MS" panose="030F0702030302020204" pitchFamily="66" charset="0"/>
                      </a:endParaRPr>
                    </a:p>
                  </a:txBody>
                  <a:tcPr anchor="ctr"/>
                </a:tc>
                <a:extLst>
                  <a:ext uri="{0D108BD9-81ED-4DB2-BD59-A6C34878D82A}">
                    <a16:rowId xmlns:a16="http://schemas.microsoft.com/office/drawing/2014/main" val="3752683576"/>
                  </a:ext>
                </a:extLst>
              </a:tr>
              <a:tr h="3468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smtClean="0">
                          <a:solidFill>
                            <a:srgbClr val="0070C0"/>
                          </a:solidFill>
                          <a:latin typeface="Comic Sans MS" panose="030F0702030302020204" pitchFamily="66" charset="0"/>
                        </a:rPr>
                        <a:t>French</a:t>
                      </a:r>
                    </a:p>
                  </a:txBody>
                  <a:tcPr anchor="ctr"/>
                </a:tc>
                <a:tc gridSpan="2">
                  <a:txBody>
                    <a:bodyPr/>
                    <a:lstStyle/>
                    <a:p>
                      <a:pPr algn="ctr"/>
                      <a:r>
                        <a:rPr lang="en-GB" sz="1000" dirty="0" smtClean="0">
                          <a:latin typeface="Comic Sans MS" panose="030F0702030302020204" pitchFamily="66" charset="0"/>
                        </a:rPr>
                        <a:t>All About France</a:t>
                      </a:r>
                      <a:endParaRPr lang="en-GB" sz="1000" dirty="0">
                        <a:latin typeface="Comic Sans MS" panose="030F0702030302020204" pitchFamily="66" charset="0"/>
                      </a:endParaRPr>
                    </a:p>
                  </a:txBody>
                  <a:tcPr anchor="ctr"/>
                </a:tc>
                <a:tc hMerge="1">
                  <a:txBody>
                    <a:bodyPr/>
                    <a:lstStyle/>
                    <a:p>
                      <a:endParaRPr lang="en-GB" sz="1200" dirty="0"/>
                    </a:p>
                  </a:txBody>
                  <a:tcPr/>
                </a:tc>
                <a:tc gridSpan="2">
                  <a:txBody>
                    <a:bodyPr/>
                    <a:lstStyle/>
                    <a:p>
                      <a:pPr algn="ctr"/>
                      <a:r>
                        <a:rPr lang="en-GB" sz="1000" dirty="0" smtClean="0">
                          <a:latin typeface="Comic Sans MS" panose="030F0702030302020204" pitchFamily="66" charset="0"/>
                        </a:rPr>
                        <a:t>My Family</a:t>
                      </a:r>
                      <a:endParaRPr lang="en-GB" sz="1000" dirty="0">
                        <a:latin typeface="Comic Sans MS" panose="030F0702030302020204" pitchFamily="66" charset="0"/>
                      </a:endParaRPr>
                    </a:p>
                  </a:txBody>
                  <a:tcPr anchor="ctr"/>
                </a:tc>
                <a:tc hMerge="1">
                  <a:txBody>
                    <a:bodyPr/>
                    <a:lstStyle/>
                    <a:p>
                      <a:endParaRPr lang="en-GB" sz="1200" dirty="0"/>
                    </a:p>
                  </a:txBody>
                  <a:tcPr/>
                </a:tc>
                <a:tc gridSpan="2">
                  <a:txBody>
                    <a:bodyPr/>
                    <a:lstStyle/>
                    <a:p>
                      <a:pPr algn="ctr"/>
                      <a:r>
                        <a:rPr lang="en-GB" sz="1000" dirty="0" smtClean="0">
                          <a:latin typeface="Comic Sans MS" panose="030F0702030302020204" pitchFamily="66" charset="0"/>
                        </a:rPr>
                        <a:t>The Future</a:t>
                      </a:r>
                      <a:endParaRPr lang="en-GB" sz="1000" dirty="0">
                        <a:latin typeface="Comic Sans MS" panose="030F0702030302020204" pitchFamily="66" charset="0"/>
                      </a:endParaRPr>
                    </a:p>
                  </a:txBody>
                  <a:tcPr anchor="ctr"/>
                </a:tc>
                <a:tc hMerge="1">
                  <a:txBody>
                    <a:bodyPr/>
                    <a:lstStyle/>
                    <a:p>
                      <a:endParaRPr lang="en-GB" sz="1200" dirty="0"/>
                    </a:p>
                  </a:txBody>
                  <a:tcPr/>
                </a:tc>
                <a:extLst>
                  <a:ext uri="{0D108BD9-81ED-4DB2-BD59-A6C34878D82A}">
                    <a16:rowId xmlns:a16="http://schemas.microsoft.com/office/drawing/2014/main" val="1709036438"/>
                  </a:ext>
                </a:extLst>
              </a:tr>
            </a:tbl>
          </a:graphicData>
        </a:graphic>
      </p:graphicFrame>
      <p:sp>
        <p:nvSpPr>
          <p:cNvPr id="6" name="TextBox 5"/>
          <p:cNvSpPr txBox="1"/>
          <p:nvPr/>
        </p:nvSpPr>
        <p:spPr>
          <a:xfrm>
            <a:off x="2665156" y="676605"/>
            <a:ext cx="6319520" cy="400110"/>
          </a:xfrm>
          <a:prstGeom prst="rect">
            <a:avLst/>
          </a:prstGeom>
          <a:noFill/>
        </p:spPr>
        <p:txBody>
          <a:bodyPr wrap="square" rtlCol="0">
            <a:spAutoFit/>
          </a:bodyPr>
          <a:lstStyle/>
          <a:p>
            <a:pPr algn="ctr"/>
            <a:r>
              <a:rPr lang="en-GB" sz="2000" b="1" dirty="0" smtClean="0">
                <a:solidFill>
                  <a:srgbClr val="007AD6"/>
                </a:solidFill>
                <a:latin typeface="Comic Sans MS" panose="030F0702030302020204" pitchFamily="66" charset="0"/>
              </a:rPr>
              <a:t>Year 6 Long Term Plan 2024 – 2025</a:t>
            </a:r>
          </a:p>
        </p:txBody>
      </p:sp>
      <p:pic>
        <p:nvPicPr>
          <p:cNvPr id="7" name="Google Shape;398;p62"/>
          <p:cNvPicPr preferRelativeResize="0"/>
          <p:nvPr/>
        </p:nvPicPr>
        <p:blipFill>
          <a:blip r:embed="rId2">
            <a:alphaModFix/>
          </a:blip>
          <a:stretch>
            <a:fillRect/>
          </a:stretch>
        </p:blipFill>
        <p:spPr>
          <a:xfrm rot="1083496">
            <a:off x="2437952" y="125861"/>
            <a:ext cx="609618" cy="877992"/>
          </a:xfrm>
          <a:prstGeom prst="rect">
            <a:avLst/>
          </a:prstGeom>
          <a:noFill/>
          <a:ln>
            <a:noFill/>
          </a:ln>
        </p:spPr>
      </p:pic>
      <p:pic>
        <p:nvPicPr>
          <p:cNvPr id="2" name="Picture 1"/>
          <p:cNvPicPr>
            <a:picLocks noChangeAspect="1"/>
          </p:cNvPicPr>
          <p:nvPr/>
        </p:nvPicPr>
        <p:blipFill>
          <a:blip r:embed="rId3"/>
          <a:stretch>
            <a:fillRect/>
          </a:stretch>
        </p:blipFill>
        <p:spPr>
          <a:xfrm>
            <a:off x="10350701" y="207518"/>
            <a:ext cx="1546658" cy="887987"/>
          </a:xfrm>
          <a:prstGeom prst="rect">
            <a:avLst/>
          </a:prstGeom>
        </p:spPr>
      </p:pic>
      <p:pic>
        <p:nvPicPr>
          <p:cNvPr id="1026" name="Picture 2" descr="Moth: An Evolution Sto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76294">
            <a:off x="8337019" y="237288"/>
            <a:ext cx="840984" cy="840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Undefe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4287" y="103198"/>
            <a:ext cx="1034949" cy="9852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ighwayman (Oxford Children's Classi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396" y="87134"/>
            <a:ext cx="765270" cy="9989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Quiz: Earth Structure Trivia Questions! - ProProfs Quiz"/>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296" r="16318"/>
          <a:stretch/>
        </p:blipFill>
        <p:spPr bwMode="auto">
          <a:xfrm>
            <a:off x="171852" y="175183"/>
            <a:ext cx="1459171" cy="10643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extLst>
              <a:ext uri="{BEBA8EAE-BF5A-486C-A8C5-ECC9F3942E4B}">
                <a14:imgProps xmlns:a14="http://schemas.microsoft.com/office/drawing/2010/main">
                  <a14:imgLayer r:embed="rId9">
                    <a14:imgEffect>
                      <a14:backgroundRemoval t="2119" b="97881" l="1059" r="98517">
                        <a14:foregroundMark x1="39407" y1="42585" x2="39407" y2="42585"/>
                        <a14:foregroundMark x1="76483" y1="44068" x2="76483" y2="44068"/>
                        <a14:foregroundMark x1="16525" y1="55085" x2="16525" y2="55085"/>
                        <a14:foregroundMark x1="41314" y1="42797" x2="41314" y2="42797"/>
                        <a14:foregroundMark x1="83898" y1="45339" x2="83898" y2="45339"/>
                        <a14:foregroundMark x1="14831" y1="62500" x2="14831" y2="62500"/>
                        <a14:foregroundMark x1="18856" y1="65678" x2="18856" y2="65678"/>
                        <a14:foregroundMark x1="19915" y1="69915" x2="19915" y2="69915"/>
                        <a14:foregroundMark x1="28178" y1="74153" x2="28178" y2="74153"/>
                        <a14:foregroundMark x1="27966" y1="76907" x2="27966" y2="76907"/>
                        <a14:foregroundMark x1="31992" y1="78390" x2="31992" y2="78390"/>
                        <a14:foregroundMark x1="33686" y1="76271" x2="33686" y2="76271"/>
                        <a14:foregroundMark x1="37712" y1="81356" x2="37712" y2="81356"/>
                        <a14:foregroundMark x1="40678" y1="81780" x2="40678" y2="81780"/>
                        <a14:foregroundMark x1="42161" y1="84110" x2="42161" y2="84110"/>
                        <a14:foregroundMark x1="49788" y1="80297" x2="49788" y2="80297"/>
                        <a14:foregroundMark x1="54661" y1="81780" x2="54661" y2="81780"/>
                        <a14:foregroundMark x1="60805" y1="79237" x2="60805" y2="79237"/>
                        <a14:foregroundMark x1="69068" y1="77331" x2="69068" y2="77331"/>
                        <a14:foregroundMark x1="72458" y1="73305" x2="72458" y2="73305"/>
                        <a14:foregroundMark x1="78814" y1="66737" x2="78814" y2="66737"/>
                        <a14:foregroundMark x1="80720" y1="63136" x2="80720" y2="63136"/>
                        <a14:foregroundMark x1="56356" y1="55720" x2="56356" y2="55720"/>
                        <a14:foregroundMark x1="60805" y1="43008" x2="60805" y2="43008"/>
                        <a14:foregroundMark x1="47881" y1="42373" x2="47881" y2="42373"/>
                        <a14:foregroundMark x1="58898" y1="42161" x2="58898" y2="42161"/>
                        <a14:foregroundMark x1="38559" y1="37076" x2="38559" y2="37076"/>
                        <a14:foregroundMark x1="34322" y1="20763" x2="34322" y2="20763"/>
                        <a14:foregroundMark x1="37924" y1="18220" x2="37924" y2="18220"/>
                        <a14:foregroundMark x1="20975" y1="29025" x2="20975" y2="29025"/>
                        <a14:foregroundMark x1="18644" y1="26695" x2="18644" y2="26695"/>
                        <a14:foregroundMark x1="21822" y1="25212" x2="21822" y2="25212"/>
                        <a14:foregroundMark x1="43856" y1="42373" x2="43856" y2="42373"/>
                        <a14:foregroundMark x1="69915" y1="74576" x2="69915" y2="74576"/>
                        <a14:foregroundMark x1="22881" y1="34110" x2="22881" y2="34110"/>
                        <a14:foregroundMark x1="24788" y1="44492" x2="24788" y2="44492"/>
                        <a14:foregroundMark x1="32627" y1="29237" x2="32627" y2="29237"/>
                        <a14:foregroundMark x1="29449" y1="34110" x2="29449" y2="34110"/>
                        <a14:foregroundMark x1="23093" y1="40678" x2="23093" y2="40678"/>
                        <a14:foregroundMark x1="37288" y1="25212" x2="37288" y2="25212"/>
                        <a14:foregroundMark x1="27542" y1="25212" x2="27542" y2="25212"/>
                        <a14:foregroundMark x1="19068" y1="41525" x2="19068" y2="41525"/>
                        <a14:foregroundMark x1="15466" y1="39195" x2="15466" y2="39195"/>
                        <a14:foregroundMark x1="52542" y1="25424" x2="52542" y2="25424"/>
                        <a14:foregroundMark x1="57839" y1="16949" x2="57839" y2="16949"/>
                        <a14:foregroundMark x1="42797" y1="16314" x2="42797" y2="16314"/>
                        <a14:foregroundMark x1="31144" y1="44703" x2="31144" y2="44703"/>
                        <a14:foregroundMark x1="21186" y1="50212" x2="21186" y2="50212"/>
                        <a14:foregroundMark x1="29237" y1="53390" x2="29237" y2="53390"/>
                        <a14:foregroundMark x1="51059" y1="15254" x2="51059" y2="15254"/>
                        <a14:foregroundMark x1="61864" y1="47881" x2="61864" y2="47881"/>
                        <a14:foregroundMark x1="72246" y1="51059" x2="72246" y2="51059"/>
                        <a14:foregroundMark x1="21610" y1="32627" x2="21610" y2="32627"/>
                        <a14:foregroundMark x1="37288" y1="42585" x2="37288" y2="42585"/>
                        <a14:backgroundMark x1="11653" y1="10169" x2="11653" y2="10169"/>
                      </a14:backgroundRemoval>
                    </a14:imgEffect>
                  </a14:imgLayer>
                </a14:imgProps>
              </a:ext>
            </a:extLst>
          </a:blip>
          <a:stretch>
            <a:fillRect/>
          </a:stretch>
        </p:blipFill>
        <p:spPr>
          <a:xfrm>
            <a:off x="5354079" y="103198"/>
            <a:ext cx="704976" cy="704976"/>
          </a:xfrm>
          <a:prstGeom prst="rect">
            <a:avLst/>
          </a:prstGeom>
        </p:spPr>
      </p:pic>
    </p:spTree>
    <p:extLst>
      <p:ext uri="{BB962C8B-B14F-4D97-AF65-F5344CB8AC3E}">
        <p14:creationId xmlns:p14="http://schemas.microsoft.com/office/powerpoint/2010/main" val="3413576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1639" y="302336"/>
            <a:ext cx="4725590" cy="3600757"/>
          </a:xfrm>
          <a:prstGeom prst="rect">
            <a:avLst/>
          </a:prstGeom>
        </p:spPr>
      </p:pic>
      <p:sp>
        <p:nvSpPr>
          <p:cNvPr id="4" name="TextBox 3"/>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rPr>
              <a:t>Year </a:t>
            </a:r>
            <a:r>
              <a:rPr kumimoji="0" lang="en-GB" sz="3600" b="1" i="0" u="none" strike="noStrike" kern="1200" cap="none" spc="0" normalizeH="0" baseline="0" noProof="0" dirty="0" smtClean="0">
                <a:ln>
                  <a:noFill/>
                </a:ln>
                <a:solidFill>
                  <a:srgbClr val="4472C4"/>
                </a:solidFill>
                <a:effectLst/>
                <a:uLnTx/>
                <a:uFillTx/>
                <a:latin typeface="Calibri" panose="020F0502020204030204"/>
                <a:ea typeface="+mn-ea"/>
                <a:cs typeface="+mn-cs"/>
              </a:rPr>
              <a:t>6 English Reading</a:t>
            </a:r>
            <a:endPar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8" name="TextBox 27"/>
          <p:cNvSpPr txBox="1"/>
          <p:nvPr/>
        </p:nvSpPr>
        <p:spPr>
          <a:xfrm>
            <a:off x="573622" y="4007712"/>
            <a:ext cx="4130392" cy="2462213"/>
          </a:xfrm>
          <a:prstGeom prst="rect">
            <a:avLst/>
          </a:prstGeom>
          <a:noFill/>
          <a:ln w="28575">
            <a:solidFill>
              <a:srgbClr val="0070C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Our Class Poetry Books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3" name="TextBox 12"/>
          <p:cNvSpPr txBox="1"/>
          <p:nvPr/>
        </p:nvSpPr>
        <p:spPr>
          <a:xfrm>
            <a:off x="4947264" y="2172240"/>
            <a:ext cx="6967644" cy="1815882"/>
          </a:xfrm>
          <a:prstGeom prst="rect">
            <a:avLst/>
          </a:prstGeom>
          <a:noFill/>
          <a:ln w="28575">
            <a:solidFill>
              <a:srgbClr val="0070C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Independent Reading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 will have a book linked to my reading level which I may read in school and at home. The reading level of my book is shown by the coloured dot at the back of the book.  My reading level is assessed at school using a Benchmarking assessment and this will be checked throughout the year. My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reading book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should not be too tricky as this book is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for me to read fluently and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to understand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what I have </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read so I can enjoy it.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I may also select a book from the class or school library. I should record my independent reading in my school reading diary each week and show my teacher.</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947263" y="876522"/>
            <a:ext cx="6967645" cy="1169551"/>
          </a:xfrm>
          <a:prstGeom prst="rect">
            <a:avLst/>
          </a:prstGeom>
          <a:noFill/>
          <a:ln w="28575">
            <a:solidFill>
              <a:srgbClr val="0070C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Reading Lessons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Using our school jigsaw, I will consider what good readers do in the moment of reading and after reading, and these skills will be modelled and practised during my  lessons. I  will practise reading aloud to develop my fluency and prosody. I will read a range of fiction, non-fiction and poetry each term. My reading work will be recorded in my reading journal. </a:t>
            </a:r>
          </a:p>
        </p:txBody>
      </p:sp>
      <p:pic>
        <p:nvPicPr>
          <p:cNvPr id="18" name="Picture 17" descr="Belonging Street: Poems"/>
          <p:cNvPicPr/>
          <p:nvPr/>
        </p:nvPicPr>
        <p:blipFill>
          <a:blip r:embed="rId3">
            <a:extLst>
              <a:ext uri="{28A0092B-C50C-407E-A947-70E740481C1C}">
                <a14:useLocalDpi xmlns:a14="http://schemas.microsoft.com/office/drawing/2010/main" val="0"/>
              </a:ext>
            </a:extLst>
          </a:blip>
          <a:srcRect/>
          <a:stretch>
            <a:fillRect/>
          </a:stretch>
        </p:blipFill>
        <p:spPr bwMode="auto">
          <a:xfrm>
            <a:off x="1001257" y="4302794"/>
            <a:ext cx="1352550" cy="2076450"/>
          </a:xfrm>
          <a:prstGeom prst="rect">
            <a:avLst/>
          </a:prstGeom>
          <a:noFill/>
          <a:ln>
            <a:noFill/>
          </a:ln>
        </p:spPr>
      </p:pic>
      <p:pic>
        <p:nvPicPr>
          <p:cNvPr id="19" name="Picture 18" descr="The Lost Words: Robert Macfarlane"/>
          <p:cNvPicPr/>
          <p:nvPr/>
        </p:nvPicPr>
        <p:blipFill>
          <a:blip r:embed="rId4">
            <a:extLst>
              <a:ext uri="{28A0092B-C50C-407E-A947-70E740481C1C}">
                <a14:useLocalDpi xmlns:a14="http://schemas.microsoft.com/office/drawing/2010/main" val="0"/>
              </a:ext>
            </a:extLst>
          </a:blip>
          <a:srcRect/>
          <a:stretch>
            <a:fillRect/>
          </a:stretch>
        </p:blipFill>
        <p:spPr bwMode="auto">
          <a:xfrm>
            <a:off x="2791382" y="4309763"/>
            <a:ext cx="1498766" cy="2062512"/>
          </a:xfrm>
          <a:prstGeom prst="rect">
            <a:avLst/>
          </a:prstGeom>
          <a:noFill/>
          <a:ln>
            <a:noFill/>
          </a:ln>
        </p:spPr>
      </p:pic>
      <p:sp>
        <p:nvSpPr>
          <p:cNvPr id="20" name="TextBox 19"/>
          <p:cNvSpPr txBox="1"/>
          <p:nvPr/>
        </p:nvSpPr>
        <p:spPr>
          <a:xfrm>
            <a:off x="4947263" y="4091440"/>
            <a:ext cx="6967645" cy="2462213"/>
          </a:xfrm>
          <a:prstGeom prst="rect">
            <a:avLst/>
          </a:prstGeom>
          <a:noFill/>
          <a:ln w="28575">
            <a:solidFill>
              <a:srgbClr val="0070C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Reading for Pleasure - Our Class Book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endParaRPr>
          </a:p>
        </p:txBody>
      </p:sp>
      <p:sp>
        <p:nvSpPr>
          <p:cNvPr id="12" name="TextBox 11"/>
          <p:cNvSpPr txBox="1"/>
          <p:nvPr/>
        </p:nvSpPr>
        <p:spPr>
          <a:xfrm>
            <a:off x="5028010" y="4761764"/>
            <a:ext cx="1123408" cy="1384995"/>
          </a:xfrm>
          <a:prstGeom prst="rect">
            <a:avLst/>
          </a:prstGeom>
          <a:noFill/>
        </p:spPr>
        <p:txBody>
          <a:bodyPr wrap="square" rtlCol="0">
            <a:spAutoFit/>
          </a:bodyPr>
          <a:lstStyle/>
          <a:p>
            <a:r>
              <a:rPr lang="en-GB" sz="1400" dirty="0"/>
              <a:t>This is the book we will read and discuss in class each day. </a:t>
            </a:r>
          </a:p>
        </p:txBody>
      </p:sp>
      <p:sp>
        <p:nvSpPr>
          <p:cNvPr id="15" name="Rectangle 14"/>
          <p:cNvSpPr/>
          <p:nvPr/>
        </p:nvSpPr>
        <p:spPr>
          <a:xfrm>
            <a:off x="7398327" y="4330067"/>
            <a:ext cx="4439586" cy="2462213"/>
          </a:xfrm>
          <a:prstGeom prst="rect">
            <a:avLst/>
          </a:prstGeom>
        </p:spPr>
        <p:txBody>
          <a:bodyPr wrap="square">
            <a:spAutoFit/>
          </a:bodyPr>
          <a:lstStyle/>
          <a:p>
            <a:r>
              <a:rPr lang="en-GB" sz="1400" dirty="0" smtClean="0"/>
              <a:t>Despite </a:t>
            </a:r>
            <a:r>
              <a:rPr lang="en-GB" sz="1400" dirty="0"/>
              <a:t>his Mum's insistence, Sam doesn't want to be friends with Davey, he thinks Davey's a first class, grade A, top of the dung heap moron. But one day Davey saves Sam's life and a bond is formed between them. Sam is still embarrassed to be seen with Davey, but little by little he has to admit, when it's just the two of them, Davey is a lot of fun. But then something terrible happens to Davey. . . Told in verse, in first person, this is the touching story of an extraordinary friendship, that changes two boys lives </a:t>
            </a:r>
            <a:r>
              <a:rPr lang="en-GB" sz="1400" dirty="0" smtClean="0"/>
              <a:t>forever…</a:t>
            </a:r>
            <a:endParaRPr lang="en-GB" sz="1400" dirty="0"/>
          </a:p>
          <a:p>
            <a:endParaRPr lang="en-GB" sz="1400" dirty="0"/>
          </a:p>
        </p:txBody>
      </p:sp>
      <p:pic>
        <p:nvPicPr>
          <p:cNvPr id="17" name="Picture 16"/>
          <p:cNvPicPr>
            <a:picLocks noChangeAspect="1"/>
          </p:cNvPicPr>
          <p:nvPr/>
        </p:nvPicPr>
        <p:blipFill>
          <a:blip r:embed="rId5"/>
          <a:stretch>
            <a:fillRect/>
          </a:stretch>
        </p:blipFill>
        <p:spPr>
          <a:xfrm>
            <a:off x="11184794" y="151225"/>
            <a:ext cx="654548" cy="659397"/>
          </a:xfrm>
          <a:prstGeom prst="rect">
            <a:avLst/>
          </a:prstGeom>
        </p:spPr>
      </p:pic>
      <p:pic>
        <p:nvPicPr>
          <p:cNvPr id="21" name="Picture 4" descr="https://images-na.ssl-images-amazon.com/images/I/51OiRByRf4L._SX323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1383" y="4543983"/>
            <a:ext cx="1185732" cy="182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9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36073" y="775854"/>
          <a:ext cx="9892145" cy="5717305"/>
        </p:xfrm>
        <a:graphic>
          <a:graphicData uri="http://schemas.openxmlformats.org/drawingml/2006/table">
            <a:tbl>
              <a:tblPr>
                <a:tableStyleId>{5C22544A-7EE6-4342-B048-85BDC9FD1C3A}</a:tableStyleId>
              </a:tblPr>
              <a:tblGrid>
                <a:gridCol w="1316310">
                  <a:extLst>
                    <a:ext uri="{9D8B030D-6E8A-4147-A177-3AD203B41FA5}">
                      <a16:colId xmlns:a16="http://schemas.microsoft.com/office/drawing/2014/main" val="1875699024"/>
                    </a:ext>
                  </a:extLst>
                </a:gridCol>
                <a:gridCol w="1478286">
                  <a:extLst>
                    <a:ext uri="{9D8B030D-6E8A-4147-A177-3AD203B41FA5}">
                      <a16:colId xmlns:a16="http://schemas.microsoft.com/office/drawing/2014/main" val="595308045"/>
                    </a:ext>
                  </a:extLst>
                </a:gridCol>
                <a:gridCol w="1450266">
                  <a:extLst>
                    <a:ext uri="{9D8B030D-6E8A-4147-A177-3AD203B41FA5}">
                      <a16:colId xmlns:a16="http://schemas.microsoft.com/office/drawing/2014/main" val="2712864392"/>
                    </a:ext>
                  </a:extLst>
                </a:gridCol>
                <a:gridCol w="1476235">
                  <a:extLst>
                    <a:ext uri="{9D8B030D-6E8A-4147-A177-3AD203B41FA5}">
                      <a16:colId xmlns:a16="http://schemas.microsoft.com/office/drawing/2014/main" val="4216578311"/>
                    </a:ext>
                  </a:extLst>
                </a:gridCol>
                <a:gridCol w="1420193">
                  <a:extLst>
                    <a:ext uri="{9D8B030D-6E8A-4147-A177-3AD203B41FA5}">
                      <a16:colId xmlns:a16="http://schemas.microsoft.com/office/drawing/2014/main" val="1323490291"/>
                    </a:ext>
                  </a:extLst>
                </a:gridCol>
                <a:gridCol w="1545946">
                  <a:extLst>
                    <a:ext uri="{9D8B030D-6E8A-4147-A177-3AD203B41FA5}">
                      <a16:colId xmlns:a16="http://schemas.microsoft.com/office/drawing/2014/main" val="4053748442"/>
                    </a:ext>
                  </a:extLst>
                </a:gridCol>
                <a:gridCol w="1204909">
                  <a:extLst>
                    <a:ext uri="{9D8B030D-6E8A-4147-A177-3AD203B41FA5}">
                      <a16:colId xmlns:a16="http://schemas.microsoft.com/office/drawing/2014/main" val="4219114980"/>
                    </a:ext>
                  </a:extLst>
                </a:gridCol>
              </a:tblGrid>
              <a:tr h="451139">
                <a:tc>
                  <a:txBody>
                    <a:bodyPr/>
                    <a:lstStyle/>
                    <a:p>
                      <a:pPr marL="19050" marR="172720" algn="ctr" eaLnBrk="0" hangingPunct="0">
                        <a:spcBef>
                          <a:spcPts val="545"/>
                        </a:spcBef>
                        <a:spcAft>
                          <a:spcPts val="0"/>
                        </a:spcAft>
                      </a:pPr>
                      <a:r>
                        <a:rPr lang="en-GB" sz="1400" dirty="0">
                          <a:effectLst/>
                        </a:rPr>
                        <a:t>accommodate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a:effectLst/>
                        </a:rPr>
                        <a:t>category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determined</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forty</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marvellous</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programme</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soldier</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333928652"/>
                  </a:ext>
                </a:extLst>
              </a:tr>
              <a:tr h="451139">
                <a:tc>
                  <a:txBody>
                    <a:bodyPr/>
                    <a:lstStyle/>
                    <a:p>
                      <a:pPr marL="19050" marR="172720" algn="ctr" eaLnBrk="0" hangingPunct="0">
                        <a:spcBef>
                          <a:spcPts val="545"/>
                        </a:spcBef>
                        <a:spcAft>
                          <a:spcPts val="0"/>
                        </a:spcAft>
                      </a:pPr>
                      <a:r>
                        <a:rPr lang="en-GB" sz="1400" dirty="0">
                          <a:effectLst/>
                        </a:rPr>
                        <a:t>accompany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a:effectLst/>
                        </a:rPr>
                        <a:t>cemetery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develop</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frequently</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mischievous</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pronunciation</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stomach</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226424290"/>
                  </a:ext>
                </a:extLst>
              </a:tr>
              <a:tr h="375948">
                <a:tc>
                  <a:txBody>
                    <a:bodyPr/>
                    <a:lstStyle/>
                    <a:p>
                      <a:pPr marL="19050" marR="172720" algn="ctr" eaLnBrk="0" hangingPunct="0">
                        <a:spcBef>
                          <a:spcPts val="545"/>
                        </a:spcBef>
                        <a:spcAft>
                          <a:spcPts val="0"/>
                        </a:spcAft>
                      </a:pPr>
                      <a:r>
                        <a:rPr lang="en-GB" sz="1400">
                          <a:effectLst/>
                        </a:rPr>
                        <a:t>according</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a:effectLst/>
                        </a:rPr>
                        <a:t>committee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dictionary</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government</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muscle</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queue</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sufficient</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275547086"/>
                  </a:ext>
                </a:extLst>
              </a:tr>
              <a:tr h="375948">
                <a:tc>
                  <a:txBody>
                    <a:bodyPr/>
                    <a:lstStyle/>
                    <a:p>
                      <a:pPr marL="19050" marR="172720" algn="ctr" eaLnBrk="0" hangingPunct="0">
                        <a:spcBef>
                          <a:spcPts val="545"/>
                        </a:spcBef>
                        <a:spcAft>
                          <a:spcPts val="0"/>
                        </a:spcAft>
                      </a:pPr>
                      <a:r>
                        <a:rPr lang="en-GB" sz="1400">
                          <a:effectLst/>
                        </a:rPr>
                        <a:t>achieve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dirty="0">
                          <a:effectLst/>
                        </a:rPr>
                        <a:t>communicate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disastrous</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guarantee</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necessary</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recognise</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suggest</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178459739"/>
                  </a:ext>
                </a:extLst>
              </a:tr>
              <a:tr h="375948">
                <a:tc>
                  <a:txBody>
                    <a:bodyPr/>
                    <a:lstStyle/>
                    <a:p>
                      <a:pPr marL="19050" marR="172720" algn="ctr" eaLnBrk="0" hangingPunct="0">
                        <a:spcBef>
                          <a:spcPts val="545"/>
                        </a:spcBef>
                        <a:spcAft>
                          <a:spcPts val="0"/>
                        </a:spcAft>
                      </a:pPr>
                      <a:r>
                        <a:rPr lang="en-GB" sz="1400">
                          <a:effectLst/>
                        </a:rPr>
                        <a:t>aggressive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community</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a:effectLst/>
                        </a:rPr>
                        <a:t>embarrass</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harass</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neighbour</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recommend</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symbol</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441880635"/>
                  </a:ext>
                </a:extLst>
              </a:tr>
              <a:tr h="375948">
                <a:tc>
                  <a:txBody>
                    <a:bodyPr/>
                    <a:lstStyle/>
                    <a:p>
                      <a:pPr marL="19050" marR="172720" algn="ctr" eaLnBrk="0" hangingPunct="0">
                        <a:spcBef>
                          <a:spcPts val="545"/>
                        </a:spcBef>
                        <a:spcAft>
                          <a:spcPts val="0"/>
                        </a:spcAft>
                      </a:pPr>
                      <a:r>
                        <a:rPr lang="en-GB" sz="1400">
                          <a:effectLst/>
                        </a:rPr>
                        <a:t>amateur</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competition</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a:effectLst/>
                        </a:rPr>
                        <a:t>environment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hindrance</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nuisance</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relevant</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system</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832002786"/>
                  </a:ext>
                </a:extLst>
              </a:tr>
              <a:tr h="375948">
                <a:tc>
                  <a:txBody>
                    <a:bodyPr/>
                    <a:lstStyle/>
                    <a:p>
                      <a:pPr marL="19050" marR="172720" algn="ctr" eaLnBrk="0" hangingPunct="0">
                        <a:spcBef>
                          <a:spcPts val="545"/>
                        </a:spcBef>
                        <a:spcAft>
                          <a:spcPts val="0"/>
                        </a:spcAft>
                      </a:pPr>
                      <a:r>
                        <a:rPr lang="en-GB" sz="1400">
                          <a:effectLst/>
                        </a:rPr>
                        <a:t>ancient</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conscience</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dirty="0">
                          <a:effectLst/>
                        </a:rPr>
                        <a:t>equipment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a:effectLst/>
                        </a:rPr>
                        <a:t>identity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occupy</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restaurant</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temperature</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915914119"/>
                  </a:ext>
                </a:extLst>
              </a:tr>
              <a:tr h="375948">
                <a:tc>
                  <a:txBody>
                    <a:bodyPr/>
                    <a:lstStyle/>
                    <a:p>
                      <a:pPr marL="19050" marR="172720" algn="ctr" eaLnBrk="0" hangingPunct="0">
                        <a:spcBef>
                          <a:spcPts val="545"/>
                        </a:spcBef>
                        <a:spcAft>
                          <a:spcPts val="0"/>
                        </a:spcAft>
                      </a:pPr>
                      <a:r>
                        <a:rPr lang="en-GB" sz="1400">
                          <a:effectLst/>
                        </a:rPr>
                        <a:t>apparent</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conscious</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equipped</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a:effectLst/>
                        </a:rPr>
                        <a:t>immediate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occur</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rhyme</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thorough</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016083419"/>
                  </a:ext>
                </a:extLst>
              </a:tr>
              <a:tr h="375948">
                <a:tc>
                  <a:txBody>
                    <a:bodyPr/>
                    <a:lstStyle/>
                    <a:p>
                      <a:pPr marL="19050" marR="172720" algn="ctr" eaLnBrk="0" hangingPunct="0">
                        <a:spcBef>
                          <a:spcPts val="545"/>
                        </a:spcBef>
                        <a:spcAft>
                          <a:spcPts val="0"/>
                        </a:spcAft>
                      </a:pPr>
                      <a:r>
                        <a:rPr lang="en-GB" sz="1400">
                          <a:effectLst/>
                        </a:rPr>
                        <a:t>appreciate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controversy</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especially</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a:effectLst/>
                        </a:rPr>
                        <a:t>immediately</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opportunity</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rhythm</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twelfth</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33702599"/>
                  </a:ext>
                </a:extLst>
              </a:tr>
              <a:tr h="375948">
                <a:tc>
                  <a:txBody>
                    <a:bodyPr/>
                    <a:lstStyle/>
                    <a:p>
                      <a:pPr marL="19050" marR="172720" algn="ctr" eaLnBrk="0" hangingPunct="0">
                        <a:spcBef>
                          <a:spcPts val="545"/>
                        </a:spcBef>
                        <a:spcAft>
                          <a:spcPts val="0"/>
                        </a:spcAft>
                      </a:pPr>
                      <a:r>
                        <a:rPr lang="en-GB" sz="1400">
                          <a:effectLst/>
                        </a:rPr>
                        <a:t>attached</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convenience</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exaggerate</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dirty="0">
                          <a:effectLst/>
                        </a:rPr>
                        <a:t>individual</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a:effectLst/>
                        </a:rPr>
                        <a:t>parliament</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sacrifice</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variety</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29225654"/>
                  </a:ext>
                </a:extLst>
              </a:tr>
              <a:tr h="375948">
                <a:tc>
                  <a:txBody>
                    <a:bodyPr/>
                    <a:lstStyle/>
                    <a:p>
                      <a:pPr marL="19050" marR="172720" algn="ctr" eaLnBrk="0" hangingPunct="0">
                        <a:spcBef>
                          <a:spcPts val="545"/>
                        </a:spcBef>
                        <a:spcAft>
                          <a:spcPts val="0"/>
                        </a:spcAft>
                      </a:pPr>
                      <a:r>
                        <a:rPr lang="en-GB" sz="1400">
                          <a:effectLst/>
                        </a:rPr>
                        <a:t>available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correspond</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excellent</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interfere</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a:effectLst/>
                        </a:rPr>
                        <a:t>persuade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a:effectLst/>
                        </a:rPr>
                        <a:t>secretary</a:t>
                      </a:r>
                      <a:endParaRPr lang="en-GB" sz="140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vegetable</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142184465"/>
                  </a:ext>
                </a:extLst>
              </a:tr>
              <a:tr h="375948">
                <a:tc>
                  <a:txBody>
                    <a:bodyPr/>
                    <a:lstStyle/>
                    <a:p>
                      <a:pPr marL="19050" marR="172720" algn="ctr" eaLnBrk="0" hangingPunct="0">
                        <a:spcBef>
                          <a:spcPts val="545"/>
                        </a:spcBef>
                        <a:spcAft>
                          <a:spcPts val="0"/>
                        </a:spcAft>
                      </a:pPr>
                      <a:r>
                        <a:rPr lang="en-GB" sz="1400">
                          <a:effectLst/>
                        </a:rPr>
                        <a:t>average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criticise</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existence</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interrupt</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dirty="0">
                          <a:effectLst/>
                        </a:rPr>
                        <a:t>physical</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a:effectLst/>
                        </a:rPr>
                        <a:t>shoulder</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vehicle</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1638413278"/>
                  </a:ext>
                </a:extLst>
              </a:tr>
              <a:tr h="375948">
                <a:tc>
                  <a:txBody>
                    <a:bodyPr/>
                    <a:lstStyle/>
                    <a:p>
                      <a:pPr marL="19050" marR="172720" algn="ctr" eaLnBrk="0" hangingPunct="0">
                        <a:spcBef>
                          <a:spcPts val="545"/>
                        </a:spcBef>
                        <a:spcAft>
                          <a:spcPts val="0"/>
                        </a:spcAft>
                      </a:pPr>
                      <a:r>
                        <a:rPr lang="en-GB" sz="1400">
                          <a:effectLst/>
                        </a:rPr>
                        <a:t>awkward</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curiosity</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explanation</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language</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prejudice</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a:effectLst/>
                        </a:rPr>
                        <a:t>signature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88595" marR="15240" algn="ctr" eaLnBrk="0" hangingPunct="0">
                        <a:spcBef>
                          <a:spcPts val="545"/>
                        </a:spcBef>
                        <a:spcAft>
                          <a:spcPts val="0"/>
                        </a:spcAft>
                      </a:pPr>
                      <a:r>
                        <a:rPr lang="en-GB" sz="1400">
                          <a:effectLst/>
                        </a:rPr>
                        <a:t>yacht</a:t>
                      </a:r>
                      <a:endParaRPr lang="en-GB" sz="140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2811159255"/>
                  </a:ext>
                </a:extLst>
              </a:tr>
              <a:tr h="375948">
                <a:tc>
                  <a:txBody>
                    <a:bodyPr/>
                    <a:lstStyle/>
                    <a:p>
                      <a:pPr marL="19050" marR="172720" algn="ctr" eaLnBrk="0" hangingPunct="0">
                        <a:spcBef>
                          <a:spcPts val="545"/>
                        </a:spcBef>
                        <a:spcAft>
                          <a:spcPts val="0"/>
                        </a:spcAft>
                      </a:pPr>
                      <a:r>
                        <a:rPr lang="en-GB" sz="1400">
                          <a:effectLst/>
                        </a:rPr>
                        <a:t>bargain</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spcBef>
                          <a:spcPts val="545"/>
                        </a:spcBef>
                        <a:spcAft>
                          <a:spcPts val="0"/>
                        </a:spcAft>
                      </a:pPr>
                      <a:r>
                        <a:rPr lang="en-GB" sz="1400">
                          <a:effectLst/>
                        </a:rPr>
                        <a:t>definite</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spcBef>
                          <a:spcPts val="545"/>
                        </a:spcBef>
                        <a:spcAft>
                          <a:spcPts val="0"/>
                        </a:spcAft>
                      </a:pPr>
                      <a:r>
                        <a:rPr lang="en-GB" sz="1400">
                          <a:effectLst/>
                        </a:rPr>
                        <a:t>familiar</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spcBef>
                          <a:spcPts val="545"/>
                        </a:spcBef>
                        <a:spcAft>
                          <a:spcPts val="0"/>
                        </a:spcAft>
                      </a:pPr>
                      <a:r>
                        <a:rPr lang="en-GB" sz="1400">
                          <a:effectLst/>
                        </a:rPr>
                        <a:t>leisure</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spcBef>
                          <a:spcPts val="545"/>
                        </a:spcBef>
                        <a:spcAft>
                          <a:spcPts val="0"/>
                        </a:spcAft>
                      </a:pPr>
                      <a:r>
                        <a:rPr lang="en-GB" sz="1400">
                          <a:effectLst/>
                        </a:rPr>
                        <a:t>privilege</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spcBef>
                          <a:spcPts val="545"/>
                        </a:spcBef>
                        <a:spcAft>
                          <a:spcPts val="0"/>
                        </a:spcAft>
                      </a:pPr>
                      <a:r>
                        <a:rPr lang="en-GB" sz="1400" dirty="0">
                          <a:effectLst/>
                        </a:rPr>
                        <a:t>sincere</a:t>
                      </a:r>
                      <a:endParaRPr lang="en-GB" sz="1400" dirty="0">
                        <a:effectLst/>
                        <a:latin typeface="Twinkl"/>
                        <a:ea typeface="Times New Roman" panose="02020603050405020304" pitchFamily="18" charset="0"/>
                        <a:cs typeface="Twinkl"/>
                      </a:endParaRPr>
                    </a:p>
                  </a:txBody>
                  <a:tcPr marL="0" marR="0" marT="0" marB="0" anchor="ctr"/>
                </a:tc>
                <a:tc>
                  <a:txBody>
                    <a:bodyPr/>
                    <a:lstStyle/>
                    <a:p>
                      <a:pPr marL="19050" marR="172720" algn="l" eaLnBrk="0" hangingPunct="0">
                        <a:spcBef>
                          <a:spcPts val="545"/>
                        </a:spcBef>
                        <a:spcAft>
                          <a:spcPts val="0"/>
                        </a:spcAft>
                      </a:pPr>
                      <a:r>
                        <a:rPr lang="en-GB" sz="1400" dirty="0">
                          <a:effectLst/>
                        </a:rPr>
                        <a:t> </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3043868532"/>
                  </a:ext>
                </a:extLst>
              </a:tr>
              <a:tr h="303651">
                <a:tc>
                  <a:txBody>
                    <a:bodyPr/>
                    <a:lstStyle/>
                    <a:p>
                      <a:pPr marL="19050" marR="172720" algn="ctr" eaLnBrk="0" hangingPunct="0">
                        <a:lnSpc>
                          <a:spcPts val="1460"/>
                        </a:lnSpc>
                        <a:spcBef>
                          <a:spcPts val="545"/>
                        </a:spcBef>
                        <a:spcAft>
                          <a:spcPts val="0"/>
                        </a:spcAft>
                      </a:pPr>
                      <a:r>
                        <a:rPr lang="en-GB" sz="1400">
                          <a:effectLst/>
                        </a:rPr>
                        <a:t>bruise</a:t>
                      </a:r>
                      <a:endParaRPr lang="en-GB" sz="1400">
                        <a:effectLst/>
                        <a:latin typeface="Twinkl"/>
                        <a:ea typeface="Times New Roman" panose="02020603050405020304" pitchFamily="18" charset="0"/>
                        <a:cs typeface="Twinkl"/>
                      </a:endParaRPr>
                    </a:p>
                  </a:txBody>
                  <a:tcPr marL="0" marR="0" marT="0" marB="0" anchor="ctr"/>
                </a:tc>
                <a:tc>
                  <a:txBody>
                    <a:bodyPr/>
                    <a:lstStyle/>
                    <a:p>
                      <a:pPr marL="174625" marR="196850" algn="ctr" eaLnBrk="0" hangingPunct="0">
                        <a:lnSpc>
                          <a:spcPts val="1460"/>
                        </a:lnSpc>
                        <a:spcBef>
                          <a:spcPts val="545"/>
                        </a:spcBef>
                        <a:spcAft>
                          <a:spcPts val="0"/>
                        </a:spcAft>
                      </a:pPr>
                      <a:r>
                        <a:rPr lang="en-GB" sz="1400">
                          <a:effectLst/>
                        </a:rPr>
                        <a:t>desperate</a:t>
                      </a:r>
                      <a:endParaRPr lang="en-GB" sz="1400">
                        <a:effectLst/>
                        <a:latin typeface="Twinkl"/>
                        <a:ea typeface="Times New Roman" panose="02020603050405020304" pitchFamily="18" charset="0"/>
                        <a:cs typeface="Twinkl"/>
                      </a:endParaRPr>
                    </a:p>
                  </a:txBody>
                  <a:tcPr marL="0" marR="0" marT="0" marB="0" anchor="ctr"/>
                </a:tc>
                <a:tc>
                  <a:txBody>
                    <a:bodyPr/>
                    <a:lstStyle/>
                    <a:p>
                      <a:pPr marL="196215" marR="211455" algn="ctr" eaLnBrk="0" hangingPunct="0">
                        <a:lnSpc>
                          <a:spcPts val="1460"/>
                        </a:lnSpc>
                        <a:spcBef>
                          <a:spcPts val="545"/>
                        </a:spcBef>
                        <a:spcAft>
                          <a:spcPts val="0"/>
                        </a:spcAft>
                      </a:pPr>
                      <a:r>
                        <a:rPr lang="en-GB" sz="1400">
                          <a:effectLst/>
                        </a:rPr>
                        <a:t>foreign</a:t>
                      </a:r>
                      <a:endParaRPr lang="en-GB" sz="1400">
                        <a:effectLst/>
                        <a:latin typeface="Twinkl"/>
                        <a:ea typeface="Times New Roman" panose="02020603050405020304" pitchFamily="18" charset="0"/>
                        <a:cs typeface="Twinkl"/>
                      </a:endParaRPr>
                    </a:p>
                  </a:txBody>
                  <a:tcPr marL="0" marR="0" marT="0" marB="0" anchor="ctr"/>
                </a:tc>
                <a:tc>
                  <a:txBody>
                    <a:bodyPr/>
                    <a:lstStyle/>
                    <a:p>
                      <a:pPr marL="215265" marR="221615" algn="ctr" eaLnBrk="0" hangingPunct="0">
                        <a:lnSpc>
                          <a:spcPts val="1460"/>
                        </a:lnSpc>
                        <a:spcBef>
                          <a:spcPts val="545"/>
                        </a:spcBef>
                        <a:spcAft>
                          <a:spcPts val="0"/>
                        </a:spcAft>
                      </a:pPr>
                      <a:r>
                        <a:rPr lang="en-GB" sz="1400">
                          <a:effectLst/>
                        </a:rPr>
                        <a:t>lightning</a:t>
                      </a:r>
                      <a:endParaRPr lang="en-GB" sz="1400">
                        <a:effectLst/>
                        <a:latin typeface="Twinkl"/>
                        <a:ea typeface="Times New Roman" panose="02020603050405020304" pitchFamily="18" charset="0"/>
                        <a:cs typeface="Twinkl"/>
                      </a:endParaRPr>
                    </a:p>
                  </a:txBody>
                  <a:tcPr marL="0" marR="0" marT="0" marB="0" anchor="ctr"/>
                </a:tc>
                <a:tc>
                  <a:txBody>
                    <a:bodyPr/>
                    <a:lstStyle/>
                    <a:p>
                      <a:pPr marL="222885" marR="194310" algn="ctr" eaLnBrk="0" hangingPunct="0">
                        <a:lnSpc>
                          <a:spcPts val="1460"/>
                        </a:lnSpc>
                        <a:spcBef>
                          <a:spcPts val="545"/>
                        </a:spcBef>
                        <a:spcAft>
                          <a:spcPts val="0"/>
                        </a:spcAft>
                      </a:pPr>
                      <a:r>
                        <a:rPr lang="en-GB" sz="1400">
                          <a:effectLst/>
                        </a:rPr>
                        <a:t>profession</a:t>
                      </a:r>
                      <a:endParaRPr lang="en-GB" sz="1400">
                        <a:effectLst/>
                        <a:latin typeface="Twinkl"/>
                        <a:ea typeface="Times New Roman" panose="02020603050405020304" pitchFamily="18" charset="0"/>
                        <a:cs typeface="Twinkl"/>
                      </a:endParaRPr>
                    </a:p>
                  </a:txBody>
                  <a:tcPr marL="0" marR="0" marT="0" marB="0" anchor="ctr"/>
                </a:tc>
                <a:tc>
                  <a:txBody>
                    <a:bodyPr/>
                    <a:lstStyle/>
                    <a:p>
                      <a:pPr marL="193040" marR="191770" algn="ctr" eaLnBrk="0" hangingPunct="0">
                        <a:lnSpc>
                          <a:spcPts val="1460"/>
                        </a:lnSpc>
                        <a:spcBef>
                          <a:spcPts val="545"/>
                        </a:spcBef>
                        <a:spcAft>
                          <a:spcPts val="0"/>
                        </a:spcAft>
                      </a:pPr>
                      <a:r>
                        <a:rPr lang="en-GB" sz="1400">
                          <a:effectLst/>
                        </a:rPr>
                        <a:t>sincerely</a:t>
                      </a:r>
                      <a:endParaRPr lang="en-GB" sz="1400">
                        <a:effectLst/>
                        <a:latin typeface="Twinkl"/>
                        <a:ea typeface="Times New Roman" panose="02020603050405020304" pitchFamily="18" charset="0"/>
                        <a:cs typeface="Twinkl"/>
                      </a:endParaRPr>
                    </a:p>
                  </a:txBody>
                  <a:tcPr marL="0" marR="0" marT="0" marB="0" anchor="ctr"/>
                </a:tc>
                <a:tc>
                  <a:txBody>
                    <a:bodyPr/>
                    <a:lstStyle/>
                    <a:p>
                      <a:pPr marL="19050" marR="172720" algn="l" eaLnBrk="0" hangingPunct="0">
                        <a:spcBef>
                          <a:spcPts val="545"/>
                        </a:spcBef>
                        <a:spcAft>
                          <a:spcPts val="0"/>
                        </a:spcAft>
                      </a:pPr>
                      <a:r>
                        <a:rPr lang="en-GB" sz="1400" dirty="0">
                          <a:effectLst/>
                        </a:rPr>
                        <a:t> </a:t>
                      </a:r>
                      <a:endParaRPr lang="en-GB" sz="1400" dirty="0">
                        <a:effectLst/>
                        <a:latin typeface="Twinkl"/>
                        <a:ea typeface="Times New Roman" panose="02020603050405020304" pitchFamily="18" charset="0"/>
                        <a:cs typeface="Twinkl"/>
                      </a:endParaRPr>
                    </a:p>
                  </a:txBody>
                  <a:tcPr marL="0" marR="0" marT="0" marB="0" anchor="ctr"/>
                </a:tc>
                <a:extLst>
                  <a:ext uri="{0D108BD9-81ED-4DB2-BD59-A6C34878D82A}">
                    <a16:rowId xmlns:a16="http://schemas.microsoft.com/office/drawing/2014/main" val="437709326"/>
                  </a:ext>
                </a:extLst>
              </a:tr>
            </a:tbl>
          </a:graphicData>
        </a:graphic>
      </p:graphicFrame>
      <p:sp>
        <p:nvSpPr>
          <p:cNvPr id="3" name="TextBox 2"/>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srgbClr val="4472C4"/>
                </a:solidFill>
                <a:effectLst/>
                <a:uLnTx/>
                <a:uFillTx/>
                <a:latin typeface="Calibri" panose="020F0502020204030204"/>
                <a:ea typeface="+mn-ea"/>
                <a:cs typeface="+mn-cs"/>
              </a:rPr>
              <a:t>Statutory Spelling Words for Year 5 and Year 6</a:t>
            </a:r>
            <a:endPar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82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999" y="77082"/>
            <a:ext cx="11686283" cy="646331"/>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rPr>
              <a:t>Year </a:t>
            </a:r>
            <a:r>
              <a:rPr kumimoji="0" lang="en-GB" sz="3600" b="1" i="0" u="none" strike="noStrike" kern="1200" cap="none" spc="0" normalizeH="0" baseline="0" noProof="0" dirty="0" smtClean="0">
                <a:ln>
                  <a:noFill/>
                </a:ln>
                <a:solidFill>
                  <a:srgbClr val="4472C4"/>
                </a:solidFill>
                <a:effectLst/>
                <a:uLnTx/>
                <a:uFillTx/>
                <a:latin typeface="Calibri" panose="020F0502020204030204"/>
                <a:ea typeface="+mn-ea"/>
                <a:cs typeface="+mn-cs"/>
              </a:rPr>
              <a:t>6 English Writing</a:t>
            </a:r>
            <a:endParaRPr kumimoji="0" lang="en-GB" sz="3600" b="1"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graphicFrame>
        <p:nvGraphicFramePr>
          <p:cNvPr id="2" name="Table 1"/>
          <p:cNvGraphicFramePr>
            <a:graphicFrameLocks noGrp="1"/>
          </p:cNvGraphicFramePr>
          <p:nvPr>
            <p:extLst/>
          </p:nvPr>
        </p:nvGraphicFramePr>
        <p:xfrm>
          <a:off x="209619" y="1661232"/>
          <a:ext cx="11763527" cy="3659786"/>
        </p:xfrm>
        <a:graphic>
          <a:graphicData uri="http://schemas.openxmlformats.org/drawingml/2006/table">
            <a:tbl>
              <a:tblPr firstRow="1" firstCol="1" bandRow="1">
                <a:tableStyleId>{5C22544A-7EE6-4342-B048-85BDC9FD1C3A}</a:tableStyleId>
              </a:tblPr>
              <a:tblGrid>
                <a:gridCol w="1024989">
                  <a:extLst>
                    <a:ext uri="{9D8B030D-6E8A-4147-A177-3AD203B41FA5}">
                      <a16:colId xmlns:a16="http://schemas.microsoft.com/office/drawing/2014/main" val="2503055050"/>
                    </a:ext>
                  </a:extLst>
                </a:gridCol>
                <a:gridCol w="10738538">
                  <a:extLst>
                    <a:ext uri="{9D8B030D-6E8A-4147-A177-3AD203B41FA5}">
                      <a16:colId xmlns:a16="http://schemas.microsoft.com/office/drawing/2014/main" val="3105318265"/>
                    </a:ext>
                  </a:extLst>
                </a:gridCol>
              </a:tblGrid>
              <a:tr h="333408">
                <a:tc gridSpan="2">
                  <a:txBody>
                    <a:bodyPr/>
                    <a:lstStyle/>
                    <a:p>
                      <a:pPr algn="ctr">
                        <a:lnSpc>
                          <a:spcPct val="115000"/>
                        </a:lnSpc>
                        <a:spcAft>
                          <a:spcPts val="0"/>
                        </a:spcAft>
                      </a:pPr>
                      <a:r>
                        <a:rPr lang="en-GB" sz="1600" dirty="0" smtClean="0">
                          <a:effectLst/>
                        </a:rPr>
                        <a:t>Content </a:t>
                      </a:r>
                      <a:r>
                        <a:rPr lang="en-GB" sz="1600" dirty="0">
                          <a:effectLst/>
                        </a:rPr>
                        <a:t>to be </a:t>
                      </a:r>
                      <a:r>
                        <a:rPr lang="en-GB" sz="1600" dirty="0" smtClean="0">
                          <a:effectLst/>
                        </a:rPr>
                        <a:t>taught and applied in writing this year </a:t>
                      </a: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hMerge="1">
                  <a:txBody>
                    <a:bodyPr/>
                    <a:lstStyle/>
                    <a:p>
                      <a:endParaRPr lang="en-GB"/>
                    </a:p>
                  </a:txBody>
                  <a:tcPr/>
                </a:tc>
                <a:extLst>
                  <a:ext uri="{0D108BD9-81ED-4DB2-BD59-A6C34878D82A}">
                    <a16:rowId xmlns:a16="http://schemas.microsoft.com/office/drawing/2014/main" val="1391799769"/>
                  </a:ext>
                </a:extLst>
              </a:tr>
              <a:tr h="318571">
                <a:tc>
                  <a:txBody>
                    <a:bodyPr/>
                    <a:lstStyle/>
                    <a:p>
                      <a:pPr>
                        <a:lnSpc>
                          <a:spcPct val="115000"/>
                        </a:lnSpc>
                        <a:spcAft>
                          <a:spcPts val="0"/>
                        </a:spcAft>
                      </a:pPr>
                      <a:r>
                        <a:rPr lang="en-GB" sz="1200" dirty="0">
                          <a:effectLst/>
                        </a:rPr>
                        <a:t>Word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342900" lvl="0" indent="-342900">
                        <a:lnSpc>
                          <a:spcPct val="115000"/>
                        </a:lnSpc>
                        <a:spcAft>
                          <a:spcPts val="0"/>
                        </a:spcAft>
                        <a:buFont typeface="Symbol" panose="05050102010706020507" pitchFamily="18" charset="2"/>
                        <a:buChar char=""/>
                      </a:pPr>
                      <a:r>
                        <a:rPr lang="en-GB" sz="1200" dirty="0">
                          <a:effectLst/>
                        </a:rPr>
                        <a:t>The difference between vocabulary typical of informal speech and vocabulary appropriate for formal speech and </a:t>
                      </a:r>
                      <a:r>
                        <a:rPr lang="en-GB" sz="1200" dirty="0" smtClean="0">
                          <a:effectLst/>
                        </a:rPr>
                        <a:t>writing</a:t>
                      </a:r>
                      <a:endParaRPr lang="en-GB" sz="1200" dirty="0">
                        <a:effectLst/>
                      </a:endParaRPr>
                    </a:p>
                  </a:txBody>
                  <a:tcPr marL="61692" marR="61692" marT="0" marB="0" anchor="ctr"/>
                </a:tc>
                <a:extLst>
                  <a:ext uri="{0D108BD9-81ED-4DB2-BD59-A6C34878D82A}">
                    <a16:rowId xmlns:a16="http://schemas.microsoft.com/office/drawing/2014/main" val="2529260052"/>
                  </a:ext>
                </a:extLst>
              </a:tr>
              <a:tr h="796427">
                <a:tc>
                  <a:txBody>
                    <a:bodyPr/>
                    <a:lstStyle/>
                    <a:p>
                      <a:pPr>
                        <a:lnSpc>
                          <a:spcPct val="115000"/>
                        </a:lnSpc>
                        <a:spcAft>
                          <a:spcPts val="0"/>
                        </a:spcAft>
                      </a:pPr>
                      <a:r>
                        <a:rPr lang="en-GB" sz="1200" dirty="0">
                          <a:effectLst/>
                        </a:rPr>
                        <a:t>Sentence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342900" lvl="0" indent="-342900">
                        <a:lnSpc>
                          <a:spcPct val="115000"/>
                        </a:lnSpc>
                        <a:spcAft>
                          <a:spcPts val="0"/>
                        </a:spcAft>
                        <a:buFont typeface="Symbol" panose="05050102010706020507" pitchFamily="18" charset="2"/>
                        <a:buChar char=""/>
                      </a:pPr>
                      <a:r>
                        <a:rPr lang="en-GB" sz="1200" dirty="0">
                          <a:effectLst/>
                        </a:rPr>
                        <a:t>Use of the passive to affect the presentation of information in a sentence (e.g. John broke the window in the greenhouse. / The window in the greenhouse was broken) </a:t>
                      </a:r>
                    </a:p>
                    <a:p>
                      <a:pPr marL="342900" lvl="0" indent="-342900">
                        <a:lnSpc>
                          <a:spcPct val="115000"/>
                        </a:lnSpc>
                        <a:spcAft>
                          <a:spcPts val="0"/>
                        </a:spcAft>
                        <a:buFont typeface="Symbol" panose="05050102010706020507" pitchFamily="18" charset="2"/>
                        <a:buChar char=""/>
                      </a:pPr>
                      <a:r>
                        <a:rPr lang="en-GB" sz="1200" dirty="0">
                          <a:effectLst/>
                        </a:rPr>
                        <a:t>The difference between structures typical of informal speech and structures appropriate for formal speech and writing (e.g. the use of question tags or the subjunctive form) </a:t>
                      </a:r>
                    </a:p>
                  </a:txBody>
                  <a:tcPr marL="61692" marR="61692" marT="0" marB="0" anchor="ctr"/>
                </a:tc>
                <a:extLst>
                  <a:ext uri="{0D108BD9-81ED-4DB2-BD59-A6C34878D82A}">
                    <a16:rowId xmlns:a16="http://schemas.microsoft.com/office/drawing/2014/main" val="3538898560"/>
                  </a:ext>
                </a:extLst>
              </a:tr>
              <a:tr h="637142">
                <a:tc>
                  <a:txBody>
                    <a:bodyPr/>
                    <a:lstStyle/>
                    <a:p>
                      <a:pPr>
                        <a:lnSpc>
                          <a:spcPct val="115000"/>
                        </a:lnSpc>
                        <a:spcAft>
                          <a:spcPts val="0"/>
                        </a:spcAft>
                      </a:pPr>
                      <a:r>
                        <a:rPr lang="en-GB" sz="1200" dirty="0">
                          <a:effectLst/>
                        </a:rPr>
                        <a:t>Text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342900" lvl="0" indent="-342900">
                        <a:lnSpc>
                          <a:spcPct val="115000"/>
                        </a:lnSpc>
                        <a:spcAft>
                          <a:spcPts val="0"/>
                        </a:spcAft>
                        <a:buFont typeface="Symbol" panose="05050102010706020507" pitchFamily="18" charset="2"/>
                        <a:buChar char=""/>
                      </a:pPr>
                      <a:r>
                        <a:rPr lang="en-GB" sz="1200" dirty="0">
                          <a:effectLst/>
                        </a:rPr>
                        <a:t>Linking ideas across paragraphs using a wider range of cohesive devices (e.g. repetition of a word or phrase, chains of reference, grammatical connections, punctuation)</a:t>
                      </a:r>
                    </a:p>
                    <a:p>
                      <a:pPr marL="342900" lvl="0" indent="-342900">
                        <a:lnSpc>
                          <a:spcPct val="115000"/>
                        </a:lnSpc>
                        <a:spcAft>
                          <a:spcPts val="0"/>
                        </a:spcAft>
                        <a:buFont typeface="Symbol" panose="05050102010706020507" pitchFamily="18" charset="2"/>
                        <a:buChar char=""/>
                      </a:pPr>
                      <a:r>
                        <a:rPr lang="en-GB" sz="1200" dirty="0">
                          <a:effectLst/>
                        </a:rPr>
                        <a:t>Layout devices to structure </a:t>
                      </a:r>
                      <a:r>
                        <a:rPr lang="en-GB" sz="1200" dirty="0" smtClean="0">
                          <a:effectLst/>
                        </a:rPr>
                        <a:t>text</a:t>
                      </a:r>
                      <a:endParaRPr lang="en-GB" sz="1200" dirty="0">
                        <a:effectLst/>
                      </a:endParaRPr>
                    </a:p>
                  </a:txBody>
                  <a:tcPr marL="61692" marR="61692" marT="0" marB="0" anchor="ctr"/>
                </a:tc>
                <a:extLst>
                  <a:ext uri="{0D108BD9-81ED-4DB2-BD59-A6C34878D82A}">
                    <a16:rowId xmlns:a16="http://schemas.microsoft.com/office/drawing/2014/main" val="1344947186"/>
                  </a:ext>
                </a:extLst>
              </a:tr>
              <a:tr h="955713">
                <a:tc>
                  <a:txBody>
                    <a:bodyPr/>
                    <a:lstStyle/>
                    <a:p>
                      <a:pPr>
                        <a:lnSpc>
                          <a:spcPct val="115000"/>
                        </a:lnSpc>
                        <a:spcAft>
                          <a:spcPts val="0"/>
                        </a:spcAft>
                      </a:pPr>
                      <a:r>
                        <a:rPr lang="en-GB" sz="1200" dirty="0">
                          <a:effectLst/>
                        </a:rPr>
                        <a:t>Punctuation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342900" lvl="0" indent="-342900">
                        <a:lnSpc>
                          <a:spcPct val="115000"/>
                        </a:lnSpc>
                        <a:spcAft>
                          <a:spcPts val="0"/>
                        </a:spcAft>
                        <a:buFont typeface="Symbol" panose="05050102010706020507" pitchFamily="18" charset="2"/>
                        <a:buChar char=""/>
                      </a:pPr>
                      <a:r>
                        <a:rPr lang="en-GB" sz="1200" dirty="0">
                          <a:effectLst/>
                        </a:rPr>
                        <a:t>Use of the semi-colon, colon and dash to mark the boundary between independent clauses</a:t>
                      </a:r>
                    </a:p>
                    <a:p>
                      <a:pPr marL="342900" lvl="0" indent="-342900">
                        <a:lnSpc>
                          <a:spcPct val="115000"/>
                        </a:lnSpc>
                        <a:spcAft>
                          <a:spcPts val="0"/>
                        </a:spcAft>
                        <a:buFont typeface="Symbol" panose="05050102010706020507" pitchFamily="18" charset="2"/>
                        <a:buChar char=""/>
                      </a:pPr>
                      <a:r>
                        <a:rPr lang="en-GB" sz="1200" dirty="0">
                          <a:effectLst/>
                        </a:rPr>
                        <a:t>Use of the colon to introduce a list and use of semi-colons within lists</a:t>
                      </a:r>
                    </a:p>
                    <a:p>
                      <a:pPr marL="342900" lvl="0" indent="-342900">
                        <a:lnSpc>
                          <a:spcPct val="115000"/>
                        </a:lnSpc>
                        <a:spcAft>
                          <a:spcPts val="0"/>
                        </a:spcAft>
                        <a:buFont typeface="Symbol" panose="05050102010706020507" pitchFamily="18" charset="2"/>
                        <a:buChar char=""/>
                      </a:pPr>
                      <a:r>
                        <a:rPr lang="en-GB" sz="1200" dirty="0">
                          <a:effectLst/>
                        </a:rPr>
                        <a:t>How hyphens can be used to avoid ambiguity (e.g. man eating shark / man-eating shark, or recover / re-cover)</a:t>
                      </a:r>
                    </a:p>
                    <a:p>
                      <a:pPr marL="342900" lvl="0" indent="-342900">
                        <a:lnSpc>
                          <a:spcPct val="115000"/>
                        </a:lnSpc>
                        <a:spcAft>
                          <a:spcPts val="0"/>
                        </a:spcAft>
                        <a:buFont typeface="Symbol" panose="05050102010706020507" pitchFamily="18" charset="2"/>
                        <a:buChar char=""/>
                      </a:pPr>
                      <a:r>
                        <a:rPr lang="en-GB" sz="1200" dirty="0">
                          <a:effectLst/>
                        </a:rPr>
                        <a:t>Use of ellipses (as a cohesive device)</a:t>
                      </a:r>
                    </a:p>
                    <a:p>
                      <a:pPr marL="342900" lvl="0" indent="-342900">
                        <a:lnSpc>
                          <a:spcPct val="115000"/>
                        </a:lnSpc>
                        <a:spcAft>
                          <a:spcPts val="0"/>
                        </a:spcAft>
                        <a:buFont typeface="Symbol" panose="05050102010706020507" pitchFamily="18" charset="2"/>
                        <a:buChar char=""/>
                      </a:pPr>
                      <a:r>
                        <a:rPr lang="en-GB" sz="1200" dirty="0">
                          <a:effectLst/>
                        </a:rPr>
                        <a:t>Use of dashes for </a:t>
                      </a:r>
                      <a:r>
                        <a:rPr lang="en-GB" sz="1200" dirty="0" smtClean="0">
                          <a:effectLst/>
                        </a:rPr>
                        <a:t>parenthesis</a:t>
                      </a:r>
                      <a:endParaRPr lang="en-GB" sz="1200" dirty="0">
                        <a:effectLst/>
                      </a:endParaRPr>
                    </a:p>
                  </a:txBody>
                  <a:tcPr marL="61692" marR="61692" marT="0" marB="0" anchor="ctr"/>
                </a:tc>
                <a:extLst>
                  <a:ext uri="{0D108BD9-81ED-4DB2-BD59-A6C34878D82A}">
                    <a16:rowId xmlns:a16="http://schemas.microsoft.com/office/drawing/2014/main" val="1337231546"/>
                  </a:ext>
                </a:extLst>
              </a:tr>
              <a:tr h="477857">
                <a:tc>
                  <a:txBody>
                    <a:bodyPr/>
                    <a:lstStyle/>
                    <a:p>
                      <a:pPr>
                        <a:lnSpc>
                          <a:spcPct val="115000"/>
                        </a:lnSpc>
                        <a:spcAft>
                          <a:spcPts val="0"/>
                        </a:spcAft>
                      </a:pPr>
                      <a:r>
                        <a:rPr lang="en-GB" sz="1200" dirty="0">
                          <a:effectLst/>
                        </a:rPr>
                        <a:t>Terminology</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692" marR="61692" marT="0" marB="0" anchor="ctr"/>
                </a:tc>
                <a:tc>
                  <a:txBody>
                    <a:bodyPr/>
                    <a:lstStyle/>
                    <a:p>
                      <a:pPr marL="342900" lvl="0" indent="-342900">
                        <a:lnSpc>
                          <a:spcPct val="115000"/>
                        </a:lnSpc>
                        <a:spcAft>
                          <a:spcPts val="0"/>
                        </a:spcAft>
                        <a:buFont typeface="Symbol" panose="05050102010706020507" pitchFamily="18" charset="2"/>
                        <a:buChar char=""/>
                      </a:pPr>
                      <a:r>
                        <a:rPr lang="en-GB" sz="1200" dirty="0">
                          <a:effectLst/>
                        </a:rPr>
                        <a:t>subject, object, active, passive </a:t>
                      </a:r>
                    </a:p>
                    <a:p>
                      <a:pPr marL="342900" lvl="0" indent="-342900">
                        <a:lnSpc>
                          <a:spcPct val="115000"/>
                        </a:lnSpc>
                        <a:spcAft>
                          <a:spcPts val="0"/>
                        </a:spcAft>
                        <a:buFont typeface="Symbol" panose="05050102010706020507" pitchFamily="18" charset="2"/>
                        <a:buChar char=""/>
                      </a:pPr>
                      <a:r>
                        <a:rPr lang="en-GB" sz="1200" dirty="0">
                          <a:effectLst/>
                        </a:rPr>
                        <a:t>ellipsis, hyphen, colon, semi-colon, </a:t>
                      </a:r>
                      <a:r>
                        <a:rPr lang="en-GB" sz="1200" dirty="0" smtClean="0">
                          <a:effectLst/>
                        </a:rPr>
                        <a:t>dash</a:t>
                      </a:r>
                      <a:endParaRPr lang="en-GB" sz="1200" dirty="0">
                        <a:effectLst/>
                      </a:endParaRPr>
                    </a:p>
                  </a:txBody>
                  <a:tcPr marL="61692" marR="61692" marT="0" marB="0" anchor="ctr"/>
                </a:tc>
                <a:extLst>
                  <a:ext uri="{0D108BD9-81ED-4DB2-BD59-A6C34878D82A}">
                    <a16:rowId xmlns:a16="http://schemas.microsoft.com/office/drawing/2014/main" val="3925224437"/>
                  </a:ext>
                </a:extLst>
              </a:tr>
            </a:tbl>
          </a:graphicData>
        </a:graphic>
      </p:graphicFrame>
      <p:sp>
        <p:nvSpPr>
          <p:cNvPr id="28" name="TextBox 27"/>
          <p:cNvSpPr txBox="1"/>
          <p:nvPr/>
        </p:nvSpPr>
        <p:spPr>
          <a:xfrm>
            <a:off x="7315199" y="5427148"/>
            <a:ext cx="4668983" cy="1169551"/>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What will I be writing?</a:t>
            </a:r>
            <a:endParaRPr lang="en-GB" sz="1400" noProof="0" dirty="0">
              <a:solidFill>
                <a:prstClr val="black"/>
              </a:solidFill>
            </a:endParaRPr>
          </a:p>
          <a:p>
            <a:r>
              <a:rPr lang="en-GB" sz="1400" dirty="0" smtClean="0"/>
              <a:t>Using the animated film Broken: rock, paper scissors as a spark I will write a detailed narrative. I will use a range of techniques to create atmosphere and I will use dialogue to advance the action. I will aim to use a range of punctuation.</a:t>
            </a:r>
            <a:endParaRPr lang="en-GB" sz="1400" dirty="0"/>
          </a:p>
        </p:txBody>
      </p:sp>
      <p:pic>
        <p:nvPicPr>
          <p:cNvPr id="3" name="Picture 2"/>
          <p:cNvPicPr>
            <a:picLocks noChangeAspect="1"/>
          </p:cNvPicPr>
          <p:nvPr/>
        </p:nvPicPr>
        <p:blipFill>
          <a:blip r:embed="rId2"/>
          <a:stretch>
            <a:fillRect/>
          </a:stretch>
        </p:blipFill>
        <p:spPr>
          <a:xfrm>
            <a:off x="5849929" y="740533"/>
            <a:ext cx="6209698" cy="904605"/>
          </a:xfrm>
          <a:prstGeom prst="rect">
            <a:avLst/>
          </a:prstGeom>
        </p:spPr>
      </p:pic>
      <p:sp>
        <p:nvSpPr>
          <p:cNvPr id="11" name="TextBox 10"/>
          <p:cNvSpPr txBox="1"/>
          <p:nvPr/>
        </p:nvSpPr>
        <p:spPr>
          <a:xfrm>
            <a:off x="216037" y="852933"/>
            <a:ext cx="5603120" cy="738664"/>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At </a:t>
            </a:r>
            <a:r>
              <a:rPr kumimoji="0" lang="en-GB" sz="1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Swallowdale</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we follow a five-stage process for writing and in Y6 I will write for different purposes: to entertain, to inform, to discuss and to persuade.  I will also write for a range of audiences. </a:t>
            </a:r>
          </a:p>
        </p:txBody>
      </p:sp>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1322963" y="141180"/>
            <a:ext cx="579357" cy="611020"/>
          </a:xfrm>
          <a:prstGeom prst="rect">
            <a:avLst/>
          </a:prstGeom>
        </p:spPr>
      </p:pic>
      <p:sp>
        <p:nvSpPr>
          <p:cNvPr id="13" name="TextBox 12"/>
          <p:cNvSpPr txBox="1"/>
          <p:nvPr/>
        </p:nvSpPr>
        <p:spPr>
          <a:xfrm>
            <a:off x="209619" y="5427148"/>
            <a:ext cx="3607819" cy="1169551"/>
          </a:xfrm>
          <a:prstGeom prst="rect">
            <a:avLst/>
          </a:prstGeom>
          <a:noFill/>
          <a:ln w="28575">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4472C4"/>
                </a:solidFill>
                <a:effectLst/>
                <a:uLnTx/>
                <a:uFillTx/>
                <a:latin typeface="Calibri" panose="020F0502020204030204"/>
                <a:ea typeface="+mn-ea"/>
                <a:cs typeface="+mn-cs"/>
              </a:rPr>
              <a:t>Spelling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will use the Sounds and Syllables approach in my spelling lessons and when I am writing.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will also learn to read and spell the statutory words for UKS2. </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a:blip r:embed="rId5"/>
          <a:stretch>
            <a:fillRect/>
          </a:stretch>
        </p:blipFill>
        <p:spPr>
          <a:xfrm>
            <a:off x="209620" y="133651"/>
            <a:ext cx="654548" cy="659397"/>
          </a:xfrm>
          <a:prstGeom prst="rect">
            <a:avLst/>
          </a:prstGeom>
        </p:spPr>
      </p:pic>
      <p:sp>
        <p:nvSpPr>
          <p:cNvPr id="5" name="AutoShape 2" descr="VIA Creative · A Look Back at World War 2 Poster Design"/>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6"/>
          <a:stretch>
            <a:fillRect/>
          </a:stretch>
        </p:blipFill>
        <p:spPr>
          <a:xfrm>
            <a:off x="4309316" y="4901634"/>
            <a:ext cx="2871652" cy="1727661"/>
          </a:xfrm>
          <a:prstGeom prst="rect">
            <a:avLst/>
          </a:prstGeom>
        </p:spPr>
      </p:pic>
    </p:spTree>
    <p:extLst>
      <p:ext uri="{BB962C8B-B14F-4D97-AF65-F5344CB8AC3E}">
        <p14:creationId xmlns:p14="http://schemas.microsoft.com/office/powerpoint/2010/main" val="349810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139" y="99120"/>
            <a:ext cx="11686283" cy="1200329"/>
          </a:xfrm>
          <a:prstGeom prst="rect">
            <a:avLst/>
          </a:prstGeom>
          <a:no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Year </a:t>
            </a:r>
            <a:r>
              <a:rPr lang="en-GB" sz="3600" b="1" dirty="0">
                <a:solidFill>
                  <a:schemeClr val="accent1"/>
                </a:solidFill>
                <a:latin typeface="Calibri" panose="020F0502020204030204"/>
              </a:rPr>
              <a:t>6</a:t>
            </a:r>
            <a:r>
              <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rPr>
              <a:t> </a:t>
            </a:r>
            <a:r>
              <a:rPr lang="en-GB" sz="3600" b="1" dirty="0">
                <a:solidFill>
                  <a:schemeClr val="accent1"/>
                </a:solidFill>
                <a:latin typeface="Calibri" panose="020F0502020204030204"/>
              </a:rPr>
              <a:t>Mathematics – Summer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schemeClr val="accent1"/>
                </a:solidFill>
                <a:latin typeface="Calibri" panose="020F0502020204030204"/>
              </a:rPr>
              <a:t> </a:t>
            </a:r>
            <a:endParaRPr kumimoji="0" lang="en-GB" sz="3600" b="1"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10" name="Rectangle 9"/>
          <p:cNvSpPr/>
          <p:nvPr/>
        </p:nvSpPr>
        <p:spPr>
          <a:xfrm>
            <a:off x="92366" y="77082"/>
            <a:ext cx="11998034" cy="66822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TextBox 1036"/>
          <p:cNvSpPr txBox="1"/>
          <p:nvPr/>
        </p:nvSpPr>
        <p:spPr>
          <a:xfrm>
            <a:off x="6629181" y="4007712"/>
            <a:ext cx="52087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6" name="TextBox 15"/>
          <p:cNvSpPr txBox="1"/>
          <p:nvPr/>
        </p:nvSpPr>
        <p:spPr>
          <a:xfrm>
            <a:off x="198784" y="940389"/>
            <a:ext cx="5750098" cy="2631490"/>
          </a:xfrm>
          <a:prstGeom prst="rect">
            <a:avLst/>
          </a:prstGeom>
          <a:noFill/>
          <a:ln w="28575">
            <a:solidFill>
              <a:srgbClr val="0070C0"/>
            </a:solidFill>
          </a:ln>
        </p:spPr>
        <p:txBody>
          <a:bodyPr wrap="square" rtlCol="0">
            <a:spAutoFit/>
          </a:bodyPr>
          <a:lstStyle/>
          <a:p>
            <a:pPr algn="ctr"/>
            <a:r>
              <a:rPr lang="en-GB" sz="1100" b="1" dirty="0"/>
              <a:t>.</a:t>
            </a:r>
            <a:endParaRPr lang="en-GB" sz="1100" b="1" dirty="0">
              <a:solidFill>
                <a:schemeClr val="accent1"/>
              </a:solidFill>
            </a:endParaRPr>
          </a:p>
          <a:p>
            <a:endParaRPr lang="en-GB" sz="1100" b="1" dirty="0">
              <a:solidFill>
                <a:schemeClr val="accent1"/>
              </a:solidFill>
            </a:endParaRPr>
          </a:p>
          <a:p>
            <a:endParaRPr lang="en-GB" sz="1100" b="1" dirty="0">
              <a:solidFill>
                <a:schemeClr val="accent1"/>
              </a:solidFill>
            </a:endParaRPr>
          </a:p>
          <a:p>
            <a:endParaRPr lang="en-GB" sz="1100" b="1" dirty="0">
              <a:solidFill>
                <a:schemeClr val="accent1"/>
              </a:solidFill>
            </a:endParaRPr>
          </a:p>
          <a:p>
            <a:endParaRPr lang="en-GB" sz="1100" b="1" dirty="0">
              <a:solidFill>
                <a:schemeClr val="accent1"/>
              </a:solidFill>
            </a:endParaRPr>
          </a:p>
          <a:p>
            <a:endParaRPr lang="en-GB" sz="1100" b="1" dirty="0">
              <a:solidFill>
                <a:schemeClr val="accent1"/>
              </a:solidFill>
            </a:endParaRPr>
          </a:p>
          <a:p>
            <a:endParaRPr lang="en-GB" sz="1100" b="1" dirty="0">
              <a:solidFill>
                <a:schemeClr val="accent1"/>
              </a:solidFill>
            </a:endParaRPr>
          </a:p>
          <a:p>
            <a:endParaRPr lang="en-GB" sz="1100" b="1" dirty="0">
              <a:solidFill>
                <a:schemeClr val="accent1"/>
              </a:solidFill>
            </a:endParaRPr>
          </a:p>
          <a:p>
            <a:endParaRPr lang="en-GB" sz="1100" b="1" dirty="0">
              <a:solidFill>
                <a:schemeClr val="accent1"/>
              </a:solidFill>
            </a:endParaRPr>
          </a:p>
          <a:p>
            <a:endParaRPr lang="en-GB" sz="1100" b="1" dirty="0">
              <a:solidFill>
                <a:schemeClr val="accent1"/>
              </a:solidFill>
            </a:endParaRPr>
          </a:p>
          <a:p>
            <a:endParaRPr lang="en-GB" sz="1100" b="1" dirty="0">
              <a:solidFill>
                <a:schemeClr val="accent1"/>
              </a:solidFill>
            </a:endParaRPr>
          </a:p>
          <a:p>
            <a:endParaRPr lang="en-US" sz="1100" b="1" dirty="0">
              <a:solidFill>
                <a:schemeClr val="accent1"/>
              </a:solidFill>
            </a:endParaRPr>
          </a:p>
          <a:p>
            <a:endParaRPr lang="en-US" sz="1100" b="1" dirty="0">
              <a:solidFill>
                <a:schemeClr val="accent1"/>
              </a:solidFill>
            </a:endParaRPr>
          </a:p>
          <a:p>
            <a:endParaRPr lang="en-GB" sz="1100" b="1" dirty="0">
              <a:solidFill>
                <a:schemeClr val="accent1"/>
              </a:solidFill>
            </a:endParaRPr>
          </a:p>
          <a:p>
            <a:endParaRPr lang="en-GB" sz="1100" b="1" dirty="0">
              <a:solidFill>
                <a:schemeClr val="accent1"/>
              </a:solidFill>
            </a:endParaRPr>
          </a:p>
        </p:txBody>
      </p:sp>
      <p:sp>
        <p:nvSpPr>
          <p:cNvPr id="20" name="TextBox 19"/>
          <p:cNvSpPr txBox="1"/>
          <p:nvPr/>
        </p:nvSpPr>
        <p:spPr>
          <a:xfrm>
            <a:off x="198784" y="3758027"/>
            <a:ext cx="11686283" cy="2893100"/>
          </a:xfrm>
          <a:prstGeom prst="rect">
            <a:avLst/>
          </a:prstGeom>
          <a:noFill/>
          <a:ln w="28575">
            <a:solidFill>
              <a:srgbClr val="0070C0"/>
            </a:solidFill>
          </a:ln>
        </p:spPr>
        <p:txBody>
          <a:bodyPr wrap="square" rtlCol="0">
            <a:spAutoFit/>
          </a:bodyPr>
          <a:lstStyle/>
          <a:p>
            <a:pPr algn="ctr"/>
            <a:r>
              <a:rPr lang="en-US" sz="1400" b="1" dirty="0">
                <a:solidFill>
                  <a:schemeClr val="accent1"/>
                </a:solidFill>
              </a:rPr>
              <a:t>Reading scales</a:t>
            </a:r>
          </a:p>
          <a:p>
            <a:pPr algn="ctr"/>
            <a:r>
              <a:rPr lang="en-US" sz="1100" b="1" dirty="0"/>
              <a:t>Read different scales and compare masses, length, capacities and temperature</a:t>
            </a:r>
            <a:r>
              <a:rPr lang="en-US" sz="1400" b="1" dirty="0">
                <a:solidFill>
                  <a:schemeClr val="accent1"/>
                </a:solidFill>
              </a:rPr>
              <a:t>. </a:t>
            </a: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endParaRPr lang="en-GB" sz="1400" b="1" dirty="0">
              <a:solidFill>
                <a:schemeClr val="accent1"/>
              </a:solidFill>
            </a:endParaRPr>
          </a:p>
          <a:p>
            <a:endParaRPr lang="en-GB" sz="1400" b="1" dirty="0">
              <a:solidFill>
                <a:schemeClr val="accent1"/>
              </a:solidFill>
            </a:endParaRPr>
          </a:p>
          <a:p>
            <a:endParaRPr lang="en-GB" sz="1400" b="1" dirty="0">
              <a:solidFill>
                <a:schemeClr val="accent1"/>
              </a:solidFill>
            </a:endParaRPr>
          </a:p>
          <a:p>
            <a:endParaRPr lang="en-US" sz="1400" b="1" dirty="0">
              <a:solidFill>
                <a:schemeClr val="accent1"/>
              </a:solidFill>
            </a:endParaRPr>
          </a:p>
          <a:p>
            <a:endParaRPr lang="en-US" sz="1400" b="1" dirty="0">
              <a:solidFill>
                <a:schemeClr val="accent1"/>
              </a:solidFill>
            </a:endParaRPr>
          </a:p>
          <a:p>
            <a:endParaRPr lang="en-US" sz="1400" b="1" dirty="0">
              <a:solidFill>
                <a:schemeClr val="accent1"/>
              </a:solidFill>
            </a:endParaRPr>
          </a:p>
          <a:p>
            <a:r>
              <a:rPr lang="en-US" sz="1400" b="1" dirty="0">
                <a:solidFill>
                  <a:schemeClr val="accent1"/>
                </a:solidFill>
              </a:rPr>
              <a:t>                                                                                                     </a:t>
            </a:r>
            <a:r>
              <a:rPr lang="en-US" sz="1100" dirty="0"/>
              <a:t>What is the value of each interval? </a:t>
            </a:r>
            <a:endParaRPr lang="en-GB" sz="1100" dirty="0"/>
          </a:p>
          <a:p>
            <a:endParaRPr lang="en-GB" sz="1400" b="1" dirty="0">
              <a:solidFill>
                <a:schemeClr val="accent1"/>
              </a:solidFill>
            </a:endParaRPr>
          </a:p>
        </p:txBody>
      </p:sp>
      <p:sp>
        <p:nvSpPr>
          <p:cNvPr id="41" name="Rectangle 40"/>
          <p:cNvSpPr/>
          <p:nvPr/>
        </p:nvSpPr>
        <p:spPr>
          <a:xfrm>
            <a:off x="8152706" y="1606408"/>
            <a:ext cx="1026975" cy="26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39" name="TextBox 38"/>
          <p:cNvSpPr txBox="1"/>
          <p:nvPr/>
        </p:nvSpPr>
        <p:spPr>
          <a:xfrm>
            <a:off x="6015859" y="940390"/>
            <a:ext cx="5963741" cy="2633510"/>
          </a:xfrm>
          <a:prstGeom prst="rect">
            <a:avLst/>
          </a:prstGeom>
          <a:noFill/>
          <a:ln w="28575">
            <a:solidFill>
              <a:srgbClr val="0070C0"/>
            </a:solidFill>
          </a:ln>
        </p:spPr>
        <p:txBody>
          <a:bodyPr wrap="square" rtlCol="0">
            <a:spAutoFit/>
          </a:bodyPr>
          <a:lstStyle/>
          <a:p>
            <a:pPr algn="ctr"/>
            <a:r>
              <a:rPr lang="en-GB" sz="1400" b="1" dirty="0">
                <a:solidFill>
                  <a:schemeClr val="accent1"/>
                </a:solidFill>
              </a:rPr>
              <a:t>Algebra</a:t>
            </a:r>
          </a:p>
          <a:p>
            <a:r>
              <a:rPr lang="en-GB" sz="1100" b="1" dirty="0"/>
              <a:t>Use simple formulae.</a:t>
            </a:r>
          </a:p>
          <a:p>
            <a:r>
              <a:rPr lang="en-GB" sz="1100" b="1" dirty="0"/>
              <a:t>Generate and describe linear number sequences.</a:t>
            </a:r>
          </a:p>
          <a:p>
            <a:r>
              <a:rPr lang="en-GB" sz="1100" b="1" dirty="0"/>
              <a:t>Express missing numbers that satisfy an equation with 2 unknowns.</a:t>
            </a:r>
            <a:endParaRPr lang="en-GB" sz="11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a:p>
            <a:pPr algn="ctr"/>
            <a:endParaRPr lang="en-GB" sz="1400" b="1" dirty="0">
              <a:solidFill>
                <a:schemeClr val="accent1"/>
              </a:solidFill>
            </a:endParaRPr>
          </a:p>
        </p:txBody>
      </p:sp>
      <p:pic>
        <p:nvPicPr>
          <p:cNvPr id="15" name="Picture 14"/>
          <p:cNvPicPr>
            <a:picLocks noChangeAspect="1"/>
          </p:cNvPicPr>
          <p:nvPr/>
        </p:nvPicPr>
        <p:blipFill>
          <a:blip r:embed="rId2"/>
          <a:stretch>
            <a:fillRect/>
          </a:stretch>
        </p:blipFill>
        <p:spPr>
          <a:xfrm>
            <a:off x="6144800" y="1881516"/>
            <a:ext cx="1616998" cy="310610"/>
          </a:xfrm>
          <a:prstGeom prst="rect">
            <a:avLst/>
          </a:prstGeom>
        </p:spPr>
      </p:pic>
      <p:sp>
        <p:nvSpPr>
          <p:cNvPr id="17" name="Rectangle 16"/>
          <p:cNvSpPr/>
          <p:nvPr/>
        </p:nvSpPr>
        <p:spPr>
          <a:xfrm>
            <a:off x="6194972" y="2428190"/>
            <a:ext cx="1113183" cy="143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r>
              <a:rPr lang="en-GB" dirty="0">
                <a:solidFill>
                  <a:schemeClr val="tx1"/>
                </a:solidFill>
              </a:rPr>
              <a:t>3y + 4=</a:t>
            </a:r>
            <a:endParaRPr lang="en-GB" dirty="0"/>
          </a:p>
        </p:txBody>
      </p:sp>
      <p:pic>
        <p:nvPicPr>
          <p:cNvPr id="18" name="Picture 17"/>
          <p:cNvPicPr>
            <a:picLocks noChangeAspect="1"/>
          </p:cNvPicPr>
          <p:nvPr/>
        </p:nvPicPr>
        <p:blipFill>
          <a:blip r:embed="rId3"/>
          <a:stretch>
            <a:fillRect/>
          </a:stretch>
        </p:blipFill>
        <p:spPr>
          <a:xfrm>
            <a:off x="6144800" y="2686133"/>
            <a:ext cx="1501911" cy="499657"/>
          </a:xfrm>
          <a:prstGeom prst="rect">
            <a:avLst/>
          </a:prstGeom>
        </p:spPr>
      </p:pic>
      <p:pic>
        <p:nvPicPr>
          <p:cNvPr id="30" name="Picture 29"/>
          <p:cNvPicPr>
            <a:picLocks noChangeAspect="1"/>
          </p:cNvPicPr>
          <p:nvPr/>
        </p:nvPicPr>
        <p:blipFill>
          <a:blip r:embed="rId4"/>
          <a:stretch>
            <a:fillRect/>
          </a:stretch>
        </p:blipFill>
        <p:spPr>
          <a:xfrm>
            <a:off x="8012820" y="1682002"/>
            <a:ext cx="1720330" cy="854506"/>
          </a:xfrm>
          <a:prstGeom prst="rect">
            <a:avLst/>
          </a:prstGeom>
        </p:spPr>
      </p:pic>
      <p:pic>
        <p:nvPicPr>
          <p:cNvPr id="40" name="Picture 39"/>
          <p:cNvPicPr>
            <a:picLocks noChangeAspect="1"/>
          </p:cNvPicPr>
          <p:nvPr/>
        </p:nvPicPr>
        <p:blipFill>
          <a:blip r:embed="rId5"/>
          <a:stretch>
            <a:fillRect/>
          </a:stretch>
        </p:blipFill>
        <p:spPr>
          <a:xfrm>
            <a:off x="8195418" y="2582447"/>
            <a:ext cx="1427449" cy="326513"/>
          </a:xfrm>
          <a:prstGeom prst="rect">
            <a:avLst/>
          </a:prstGeom>
        </p:spPr>
      </p:pic>
      <p:pic>
        <p:nvPicPr>
          <p:cNvPr id="42" name="Picture 41"/>
          <p:cNvPicPr>
            <a:picLocks noChangeAspect="1"/>
          </p:cNvPicPr>
          <p:nvPr/>
        </p:nvPicPr>
        <p:blipFill>
          <a:blip r:embed="rId6"/>
          <a:stretch>
            <a:fillRect/>
          </a:stretch>
        </p:blipFill>
        <p:spPr>
          <a:xfrm>
            <a:off x="8039253" y="2932147"/>
            <a:ext cx="1911521" cy="445631"/>
          </a:xfrm>
          <a:prstGeom prst="rect">
            <a:avLst/>
          </a:prstGeom>
        </p:spPr>
      </p:pic>
      <p:pic>
        <p:nvPicPr>
          <p:cNvPr id="43" name="Picture 42"/>
          <p:cNvPicPr>
            <a:picLocks noChangeAspect="1"/>
          </p:cNvPicPr>
          <p:nvPr/>
        </p:nvPicPr>
        <p:blipFill>
          <a:blip r:embed="rId7"/>
          <a:stretch>
            <a:fillRect/>
          </a:stretch>
        </p:blipFill>
        <p:spPr>
          <a:xfrm>
            <a:off x="9882239" y="1797038"/>
            <a:ext cx="1975688" cy="1041304"/>
          </a:xfrm>
          <a:prstGeom prst="rect">
            <a:avLst/>
          </a:prstGeom>
        </p:spPr>
      </p:pic>
      <p:pic>
        <p:nvPicPr>
          <p:cNvPr id="9" name="Picture 8">
            <a:extLst>
              <a:ext uri="{FF2B5EF4-FFF2-40B4-BE49-F238E27FC236}">
                <a16:creationId xmlns:a16="http://schemas.microsoft.com/office/drawing/2014/main" id="{88188D49-1C9B-46EE-A24E-44CA2618C07B}"/>
              </a:ext>
            </a:extLst>
          </p:cNvPr>
          <p:cNvPicPr>
            <a:picLocks noChangeAspect="1"/>
          </p:cNvPicPr>
          <p:nvPr/>
        </p:nvPicPr>
        <p:blipFill>
          <a:blip r:embed="rId8"/>
          <a:stretch>
            <a:fillRect/>
          </a:stretch>
        </p:blipFill>
        <p:spPr>
          <a:xfrm>
            <a:off x="299217" y="1044097"/>
            <a:ext cx="5038814" cy="2426096"/>
          </a:xfrm>
          <a:prstGeom prst="rect">
            <a:avLst/>
          </a:prstGeom>
        </p:spPr>
      </p:pic>
      <p:pic>
        <p:nvPicPr>
          <p:cNvPr id="11" name="Picture 10">
            <a:extLst>
              <a:ext uri="{FF2B5EF4-FFF2-40B4-BE49-F238E27FC236}">
                <a16:creationId xmlns:a16="http://schemas.microsoft.com/office/drawing/2014/main" id="{D86ADD2D-F0BC-40BB-B9F2-264C1C266D88}"/>
              </a:ext>
            </a:extLst>
          </p:cNvPr>
          <p:cNvPicPr>
            <a:picLocks noChangeAspect="1"/>
          </p:cNvPicPr>
          <p:nvPr/>
        </p:nvPicPr>
        <p:blipFill>
          <a:blip r:embed="rId9"/>
          <a:stretch>
            <a:fillRect/>
          </a:stretch>
        </p:blipFill>
        <p:spPr>
          <a:xfrm>
            <a:off x="314326" y="3908182"/>
            <a:ext cx="2919963" cy="2435676"/>
          </a:xfrm>
          <a:prstGeom prst="rect">
            <a:avLst/>
          </a:prstGeom>
        </p:spPr>
      </p:pic>
      <p:pic>
        <p:nvPicPr>
          <p:cNvPr id="24" name="Picture 23">
            <a:extLst>
              <a:ext uri="{FF2B5EF4-FFF2-40B4-BE49-F238E27FC236}">
                <a16:creationId xmlns:a16="http://schemas.microsoft.com/office/drawing/2014/main" id="{B9152925-80F3-4C7C-A185-5045163CCE34}"/>
              </a:ext>
            </a:extLst>
          </p:cNvPr>
          <p:cNvPicPr>
            <a:picLocks noChangeAspect="1"/>
          </p:cNvPicPr>
          <p:nvPr/>
        </p:nvPicPr>
        <p:blipFill>
          <a:blip r:embed="rId10"/>
          <a:stretch>
            <a:fillRect/>
          </a:stretch>
        </p:blipFill>
        <p:spPr>
          <a:xfrm>
            <a:off x="8733720" y="4415170"/>
            <a:ext cx="2958749" cy="652363"/>
          </a:xfrm>
          <a:prstGeom prst="rect">
            <a:avLst/>
          </a:prstGeom>
        </p:spPr>
      </p:pic>
      <p:pic>
        <p:nvPicPr>
          <p:cNvPr id="25" name="Picture 24">
            <a:extLst>
              <a:ext uri="{FF2B5EF4-FFF2-40B4-BE49-F238E27FC236}">
                <a16:creationId xmlns:a16="http://schemas.microsoft.com/office/drawing/2014/main" id="{A00F9C3F-BE81-4618-B6C3-D5B8E35B60B0}"/>
              </a:ext>
            </a:extLst>
          </p:cNvPr>
          <p:cNvPicPr>
            <a:picLocks noChangeAspect="1"/>
          </p:cNvPicPr>
          <p:nvPr/>
        </p:nvPicPr>
        <p:blipFill>
          <a:blip r:embed="rId11"/>
          <a:stretch>
            <a:fillRect/>
          </a:stretch>
        </p:blipFill>
        <p:spPr>
          <a:xfrm>
            <a:off x="8604908" y="5398696"/>
            <a:ext cx="3216371" cy="945162"/>
          </a:xfrm>
          <a:prstGeom prst="rect">
            <a:avLst/>
          </a:prstGeom>
        </p:spPr>
      </p:pic>
      <p:pic>
        <p:nvPicPr>
          <p:cNvPr id="12" name="Picture 11">
            <a:extLst>
              <a:ext uri="{FF2B5EF4-FFF2-40B4-BE49-F238E27FC236}">
                <a16:creationId xmlns:a16="http://schemas.microsoft.com/office/drawing/2014/main" id="{0C54769B-928B-4EE0-A761-A131A8F412D2}"/>
              </a:ext>
            </a:extLst>
          </p:cNvPr>
          <p:cNvPicPr>
            <a:picLocks noChangeAspect="1"/>
          </p:cNvPicPr>
          <p:nvPr/>
        </p:nvPicPr>
        <p:blipFill>
          <a:blip r:embed="rId12"/>
          <a:stretch>
            <a:fillRect/>
          </a:stretch>
        </p:blipFill>
        <p:spPr>
          <a:xfrm>
            <a:off x="3538513" y="4376924"/>
            <a:ext cx="2278419" cy="1622166"/>
          </a:xfrm>
          <a:prstGeom prst="rect">
            <a:avLst/>
          </a:prstGeom>
        </p:spPr>
      </p:pic>
      <p:pic>
        <p:nvPicPr>
          <p:cNvPr id="13" name="Picture 12">
            <a:extLst>
              <a:ext uri="{FF2B5EF4-FFF2-40B4-BE49-F238E27FC236}">
                <a16:creationId xmlns:a16="http://schemas.microsoft.com/office/drawing/2014/main" id="{73DF7B23-A752-45A4-8FEF-CB7A63482AD7}"/>
              </a:ext>
            </a:extLst>
          </p:cNvPr>
          <p:cNvPicPr>
            <a:picLocks noChangeAspect="1"/>
          </p:cNvPicPr>
          <p:nvPr/>
        </p:nvPicPr>
        <p:blipFill>
          <a:blip r:embed="rId13"/>
          <a:stretch>
            <a:fillRect/>
          </a:stretch>
        </p:blipFill>
        <p:spPr>
          <a:xfrm>
            <a:off x="6121157" y="4343306"/>
            <a:ext cx="2278418" cy="1689172"/>
          </a:xfrm>
          <a:prstGeom prst="rect">
            <a:avLst/>
          </a:prstGeom>
        </p:spPr>
      </p:pic>
      <p:pic>
        <p:nvPicPr>
          <p:cNvPr id="22" name="Picture 21">
            <a:extLst>
              <a:ext uri="{FF2B5EF4-FFF2-40B4-BE49-F238E27FC236}">
                <a16:creationId xmlns:a16="http://schemas.microsoft.com/office/drawing/2014/main" id="{C4810ABB-67B1-4A93-99C4-5E55F7992C8B}"/>
              </a:ext>
            </a:extLst>
          </p:cNvPr>
          <p:cNvPicPr>
            <a:picLocks noChangeAspect="1"/>
          </p:cNvPicPr>
          <p:nvPr/>
        </p:nvPicPr>
        <p:blipFill>
          <a:blip r:embed="rId14">
            <a:extLst/>
          </a:blip>
          <a:stretch>
            <a:fillRect/>
          </a:stretch>
        </p:blipFill>
        <p:spPr>
          <a:xfrm>
            <a:off x="11313511" y="204832"/>
            <a:ext cx="524402" cy="524402"/>
          </a:xfrm>
          <a:prstGeom prst="rect">
            <a:avLst/>
          </a:prstGeom>
        </p:spPr>
      </p:pic>
    </p:spTree>
    <p:extLst>
      <p:ext uri="{BB962C8B-B14F-4D97-AF65-F5344CB8AC3E}">
        <p14:creationId xmlns:p14="http://schemas.microsoft.com/office/powerpoint/2010/main" val="71781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72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p:cNvSpPr>
            <a:spLocks noChangeArrowheads="1"/>
          </p:cNvSpPr>
          <p:nvPr/>
        </p:nvSpPr>
        <p:spPr bwMode="auto">
          <a:xfrm>
            <a:off x="3365121" y="81569"/>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6 Science Knowledge Organiser</a:t>
            </a:r>
          </a:p>
          <a:p>
            <a:pPr algn="ctr" defTabSz="914400"/>
            <a:r>
              <a:rPr lang="en-GB" altLang="en-US" b="1" dirty="0">
                <a:solidFill>
                  <a:srgbClr val="FFFFFF"/>
                </a:solidFill>
                <a:latin typeface="Calibri" pitchFamily="34" charset="0"/>
                <a:ea typeface="Calibri" pitchFamily="34" charset="0"/>
                <a:cs typeface="Times New Roman" pitchFamily="18" charset="0"/>
              </a:rPr>
              <a:t>Adaptation</a:t>
            </a:r>
          </a:p>
        </p:txBody>
      </p:sp>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nvPr>
        </p:nvGraphicFramePr>
        <p:xfrm>
          <a:off x="1666723" y="920926"/>
          <a:ext cx="3061125" cy="748015"/>
        </p:xfrm>
        <a:graphic>
          <a:graphicData uri="http://schemas.openxmlformats.org/drawingml/2006/table">
            <a:tbl>
              <a:tblPr firstRow="1" bandRow="1">
                <a:tableStyleId>{5C22544A-7EE6-4342-B048-85BDC9FD1C3A}</a:tableStyleId>
              </a:tblPr>
              <a:tblGrid>
                <a:gridCol w="3061125">
                  <a:extLst>
                    <a:ext uri="{9D8B030D-6E8A-4147-A177-3AD203B41FA5}">
                      <a16:colId xmlns:a16="http://schemas.microsoft.com/office/drawing/2014/main" val="20000"/>
                    </a:ext>
                  </a:extLst>
                </a:gridCol>
              </a:tblGrid>
              <a:tr h="234382">
                <a:tc>
                  <a:txBody>
                    <a:bodyPr/>
                    <a:lstStyle/>
                    <a:p>
                      <a:pPr algn="ctr"/>
                      <a:r>
                        <a:rPr lang="en-GB" sz="1300" dirty="0">
                          <a:latin typeface="+mj-lt"/>
                        </a:rPr>
                        <a:t>What will I</a:t>
                      </a:r>
                      <a:r>
                        <a:rPr lang="en-GB" sz="1300" baseline="0" dirty="0">
                          <a:latin typeface="+mj-lt"/>
                        </a:rPr>
                        <a:t> know by the end of the unit? </a:t>
                      </a:r>
                      <a:endParaRPr lang="en-GB" sz="13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845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dk1"/>
                          </a:solidFill>
                          <a:effectLst/>
                          <a:latin typeface="Comic Sans MS" panose="030F0702030302020204" pitchFamily="66" charset="0"/>
                          <a:ea typeface="+mn-ea"/>
                          <a:cs typeface="+mn-cs"/>
                        </a:rPr>
                        <a:t>Identify how animals and plants are adapted to suit their environment in different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stretch>
            <a:fillRect/>
          </a:stretch>
        </p:blipFill>
        <p:spPr>
          <a:xfrm>
            <a:off x="5402364" y="888393"/>
            <a:ext cx="4588048" cy="2328190"/>
          </a:xfrm>
          <a:prstGeom prst="rect">
            <a:avLst/>
          </a:prstGeom>
        </p:spPr>
      </p:pic>
      <p:graphicFrame>
        <p:nvGraphicFramePr>
          <p:cNvPr id="20" name="Table 19"/>
          <p:cNvGraphicFramePr>
            <a:graphicFrameLocks noGrp="1"/>
          </p:cNvGraphicFramePr>
          <p:nvPr>
            <p:extLst/>
          </p:nvPr>
        </p:nvGraphicFramePr>
        <p:xfrm>
          <a:off x="1666723" y="1780398"/>
          <a:ext cx="3061125" cy="4770120"/>
        </p:xfrm>
        <a:graphic>
          <a:graphicData uri="http://schemas.openxmlformats.org/drawingml/2006/table">
            <a:tbl>
              <a:tblPr firstRow="1" bandRow="1">
                <a:tableStyleId>{5C22544A-7EE6-4342-B048-85BDC9FD1C3A}</a:tableStyleId>
              </a:tblPr>
              <a:tblGrid>
                <a:gridCol w="3061125">
                  <a:extLst>
                    <a:ext uri="{9D8B030D-6E8A-4147-A177-3AD203B41FA5}">
                      <a16:colId xmlns:a16="http://schemas.microsoft.com/office/drawing/2014/main" val="20000"/>
                    </a:ext>
                  </a:extLst>
                </a:gridCol>
              </a:tblGrid>
              <a:tr h="276403">
                <a:tc>
                  <a:txBody>
                    <a:bodyPr/>
                    <a:lstStyle/>
                    <a:p>
                      <a:pPr algn="ctr"/>
                      <a:r>
                        <a:rPr lang="en-GB" sz="1300" dirty="0"/>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40022">
                <a:tc>
                  <a:txBody>
                    <a:bodyPr/>
                    <a:lstStyle/>
                    <a:p>
                      <a:r>
                        <a:rPr lang="en-GB" sz="1000" b="1" dirty="0">
                          <a:latin typeface="Comic Sans MS"/>
                        </a:rPr>
                        <a:t>Living things: T</a:t>
                      </a:r>
                      <a:r>
                        <a:rPr lang="en-GB" sz="1000" b="0" dirty="0">
                          <a:latin typeface="Comic Sans MS"/>
                        </a:rPr>
                        <a:t>hings that</a:t>
                      </a:r>
                      <a:r>
                        <a:rPr lang="en-GB" sz="1000" b="0" baseline="0" dirty="0">
                          <a:latin typeface="Comic Sans MS"/>
                        </a:rPr>
                        <a:t> are alive. They need food, water and air to stay alive. They can reproduce, grow and change on their own and can respond to changes in the environment. </a:t>
                      </a:r>
                      <a:endParaRPr lang="en-US"/>
                    </a:p>
                    <a:p>
                      <a:endParaRPr lang="en-GB" sz="600" b="0" baseline="0" dirty="0">
                        <a:latin typeface="Comic Sans MS" panose="030F0702030302020204" pitchFamily="66" charset="0"/>
                      </a:endParaRPr>
                    </a:p>
                    <a:p>
                      <a:r>
                        <a:rPr lang="en-GB" sz="1000" b="1" baseline="0" dirty="0">
                          <a:latin typeface="Comic Sans MS"/>
                        </a:rPr>
                        <a:t>species</a:t>
                      </a:r>
                      <a:r>
                        <a:rPr lang="en-GB" sz="1000" b="0" baseline="0" dirty="0">
                          <a:latin typeface="Comic Sans MS"/>
                        </a:rPr>
                        <a:t>: Closely related  organisms that are very similar to each other. We are the human species.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offspring</a:t>
                      </a:r>
                      <a:r>
                        <a:rPr lang="en-GB" sz="1000" b="0" baseline="0" dirty="0">
                          <a:latin typeface="Comic Sans MS" panose="030F0702030302020204" pitchFamily="66" charset="0"/>
                        </a:rPr>
                        <a:t>: The young animal or plant that is produced by the reproduction of that species.</a:t>
                      </a:r>
                    </a:p>
                    <a:p>
                      <a:endParaRPr lang="en-GB" sz="600" b="1" dirty="0">
                        <a:latin typeface="Comic Sans MS" panose="030F0702030302020204" pitchFamily="66" charset="0"/>
                      </a:endParaRPr>
                    </a:p>
                    <a:p>
                      <a:r>
                        <a:rPr lang="en-GB" sz="1000" b="1" baseline="0" dirty="0">
                          <a:latin typeface="Comic Sans MS" panose="030F0702030302020204" pitchFamily="66" charset="0"/>
                        </a:rPr>
                        <a:t>habitat</a:t>
                      </a:r>
                      <a:r>
                        <a:rPr lang="en-GB" sz="1000" b="0" baseline="0" dirty="0">
                          <a:latin typeface="Comic Sans MS" panose="030F0702030302020204" pitchFamily="66" charset="0"/>
                        </a:rPr>
                        <a:t>: A specific area in which particular animals and plants can live.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environment</a:t>
                      </a:r>
                      <a:r>
                        <a:rPr lang="en-GB" sz="1000" b="0" baseline="0" dirty="0">
                          <a:latin typeface="Comic Sans MS" panose="030F0702030302020204" pitchFamily="66" charset="0"/>
                        </a:rPr>
                        <a:t>: An environment contains many habitats and includes areas where there are both living and non-living things.</a:t>
                      </a:r>
                    </a:p>
                    <a:p>
                      <a:endParaRPr lang="en-GB" sz="600" b="1" dirty="0">
                        <a:latin typeface="Comic Sans MS" panose="030F0702030302020204" pitchFamily="66" charset="0"/>
                      </a:endParaRPr>
                    </a:p>
                    <a:p>
                      <a:r>
                        <a:rPr lang="en-GB" sz="1000" b="1" dirty="0">
                          <a:latin typeface="Comic Sans MS" panose="030F0702030302020204" pitchFamily="66" charset="0"/>
                        </a:rPr>
                        <a:t>adapted: </a:t>
                      </a:r>
                      <a:r>
                        <a:rPr lang="en-GB" sz="1000" b="0" dirty="0">
                          <a:latin typeface="Comic Sans MS" panose="030F0702030302020204" pitchFamily="66" charset="0"/>
                        </a:rPr>
                        <a:t>Animals and</a:t>
                      </a:r>
                      <a:r>
                        <a:rPr lang="en-GB" sz="1000" b="0" baseline="0" dirty="0">
                          <a:latin typeface="Comic Sans MS" panose="030F0702030302020204" pitchFamily="66" charset="0"/>
                        </a:rPr>
                        <a:t> plants are adapted to their environment. Their bodies are suited to the way they live</a:t>
                      </a:r>
                      <a:r>
                        <a:rPr lang="en-GB" sz="1000" b="1" baseline="0" dirty="0">
                          <a:latin typeface="Comic Sans MS" panose="030F0702030302020204" pitchFamily="66" charset="0"/>
                        </a:rPr>
                        <a:t>. </a:t>
                      </a:r>
                      <a:endParaRPr lang="en-GB" sz="1000" b="0" baseline="0" dirty="0">
                        <a:latin typeface="Comic Sans MS" panose="030F0702030302020204" pitchFamily="66" charset="0"/>
                      </a:endParaRPr>
                    </a:p>
                    <a:p>
                      <a:endParaRPr lang="en-GB" sz="600" b="0" baseline="0" dirty="0">
                        <a:latin typeface="Comic Sans MS" panose="030F0702030302020204" pitchFamily="66" charset="0"/>
                      </a:endParaRPr>
                    </a:p>
                    <a:p>
                      <a:r>
                        <a:rPr lang="en-GB" sz="1000" b="1" dirty="0">
                          <a:latin typeface="Comic Sans MS"/>
                        </a:rPr>
                        <a:t>characteristics:</a:t>
                      </a:r>
                      <a:r>
                        <a:rPr lang="en-GB" sz="1000" b="1" baseline="0" dirty="0">
                          <a:latin typeface="Comic Sans MS"/>
                        </a:rPr>
                        <a:t> </a:t>
                      </a:r>
                      <a:r>
                        <a:rPr lang="en-GB" sz="1000" b="0" baseline="0" dirty="0">
                          <a:latin typeface="Comic Sans MS"/>
                        </a:rPr>
                        <a:t>The features, qualities, traits that are specific of a species.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adaptive traits</a:t>
                      </a:r>
                      <a:r>
                        <a:rPr lang="en-GB" sz="1000" b="0" baseline="0" dirty="0">
                          <a:latin typeface="Comic Sans MS" panose="030F0702030302020204" pitchFamily="66" charset="0"/>
                        </a:rPr>
                        <a:t>: Genetic features that help a living thing to survive.</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inherited traits</a:t>
                      </a:r>
                      <a:r>
                        <a:rPr lang="en-GB" sz="1000" b="0" baseline="0" dirty="0">
                          <a:latin typeface="Comic Sans MS" panose="030F0702030302020204" pitchFamily="66" charset="0"/>
                        </a:rPr>
                        <a:t>: Traits you get from your parents. Within a family you will often see similar traits E.g. curly hair.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0" name="Picture 9"/>
          <p:cNvPicPr>
            <a:picLocks noChangeAspect="1"/>
          </p:cNvPicPr>
          <p:nvPr/>
        </p:nvPicPr>
        <p:blipFill>
          <a:blip r:embed="rId4"/>
          <a:stretch>
            <a:fillRect/>
          </a:stretch>
        </p:blipFill>
        <p:spPr>
          <a:xfrm>
            <a:off x="5048304" y="3249116"/>
            <a:ext cx="5296168" cy="3453803"/>
          </a:xfrm>
          <a:prstGeom prst="rect">
            <a:avLst/>
          </a:prstGeom>
        </p:spPr>
      </p:pic>
      <p:sp>
        <p:nvSpPr>
          <p:cNvPr id="22" name="TextBox 21"/>
          <p:cNvSpPr txBox="1"/>
          <p:nvPr/>
        </p:nvSpPr>
        <p:spPr>
          <a:xfrm>
            <a:off x="5051898" y="3391832"/>
            <a:ext cx="1548158" cy="1477328"/>
          </a:xfrm>
          <a:prstGeom prst="rect">
            <a:avLst/>
          </a:prstGeom>
          <a:noFill/>
        </p:spPr>
        <p:txBody>
          <a:bodyPr wrap="square" rtlCol="0">
            <a:spAutoFit/>
          </a:bodyPr>
          <a:lstStyle/>
          <a:p>
            <a:r>
              <a:rPr lang="en-GB" sz="1000" b="1" dirty="0">
                <a:solidFill>
                  <a:srgbClr val="006600"/>
                </a:solidFill>
                <a:latin typeface="Comic Sans MS" panose="030F0702030302020204" pitchFamily="66" charset="0"/>
              </a:rPr>
              <a:t>Adaptive Traits</a:t>
            </a:r>
          </a:p>
          <a:p>
            <a:r>
              <a:rPr lang="en-GB" sz="1000" dirty="0">
                <a:latin typeface="Comic Sans MS" panose="030F0702030302020204" pitchFamily="66" charset="0"/>
              </a:rPr>
              <a:t>Characteristics influenced by the environment the living things live in. These adaptations can develop as a result of many things, such as climate and food. </a:t>
            </a:r>
          </a:p>
        </p:txBody>
      </p:sp>
      <p:sp>
        <p:nvSpPr>
          <p:cNvPr id="24" name="TextBox 23"/>
          <p:cNvSpPr txBox="1"/>
          <p:nvPr/>
        </p:nvSpPr>
        <p:spPr>
          <a:xfrm>
            <a:off x="8724306" y="3391832"/>
            <a:ext cx="1548158" cy="1477328"/>
          </a:xfrm>
          <a:prstGeom prst="rect">
            <a:avLst/>
          </a:prstGeom>
          <a:noFill/>
        </p:spPr>
        <p:txBody>
          <a:bodyPr wrap="square" lIns="91440" tIns="45720" rIns="91440" bIns="45720" rtlCol="0" anchor="t">
            <a:spAutoFit/>
          </a:bodyPr>
          <a:lstStyle/>
          <a:p>
            <a:pPr algn="r"/>
            <a:r>
              <a:rPr lang="en-GB" sz="1000" b="1" dirty="0">
                <a:solidFill>
                  <a:schemeClr val="tx2"/>
                </a:solidFill>
                <a:latin typeface="Comic Sans MS" panose="030F0702030302020204" pitchFamily="66" charset="0"/>
              </a:rPr>
              <a:t>Inherited Traits</a:t>
            </a:r>
          </a:p>
          <a:p>
            <a:pPr algn="r"/>
            <a:r>
              <a:rPr lang="en-GB" sz="1000" dirty="0">
                <a:latin typeface="Comic Sans MS"/>
              </a:rPr>
              <a:t>Eye colour is an example of an inherited trait so are things like hair colour, the shape of your earlobes and whether or not you can smell certain flowers. </a:t>
            </a:r>
            <a:endParaRPr lang="en-GB" sz="1000" dirty="0">
              <a:latin typeface="Comic Sans MS" panose="030F0702030302020204" pitchFamily="66" charset="0"/>
            </a:endParaRPr>
          </a:p>
        </p:txBody>
      </p:sp>
      <p:sp>
        <p:nvSpPr>
          <p:cNvPr id="26" name="TextBox 25"/>
          <p:cNvSpPr txBox="1"/>
          <p:nvPr/>
        </p:nvSpPr>
        <p:spPr>
          <a:xfrm>
            <a:off x="6291682" y="5209729"/>
            <a:ext cx="1312336" cy="1107996"/>
          </a:xfrm>
          <a:prstGeom prst="rect">
            <a:avLst/>
          </a:prstGeom>
          <a:noFill/>
        </p:spPr>
        <p:txBody>
          <a:bodyPr wrap="square" rtlCol="0">
            <a:spAutoFit/>
          </a:bodyPr>
          <a:lstStyle/>
          <a:p>
            <a:pPr algn="r"/>
            <a:r>
              <a:rPr lang="en-GB" sz="1100" b="1" dirty="0">
                <a:solidFill>
                  <a:schemeClr val="accent6">
                    <a:lumMod val="75000"/>
                  </a:schemeClr>
                </a:solidFill>
                <a:latin typeface="Comic Sans MS" panose="030F0702030302020204" pitchFamily="66" charset="0"/>
              </a:rPr>
              <a:t>Habitats</a:t>
            </a:r>
          </a:p>
          <a:p>
            <a:pPr algn="r"/>
            <a:r>
              <a:rPr lang="en-GB" sz="1100" dirty="0">
                <a:latin typeface="Comic Sans MS" panose="030F0702030302020204" pitchFamily="66" charset="0"/>
              </a:rPr>
              <a:t>A good habitat should provide shelter, water, enough space and plenty of food</a:t>
            </a:r>
            <a:r>
              <a:rPr lang="en-GB" sz="1000" dirty="0">
                <a:latin typeface="Comic Sans MS" panose="030F0702030302020204" pitchFamily="66" charset="0"/>
              </a:rPr>
              <a:t>. </a:t>
            </a:r>
          </a:p>
        </p:txBody>
      </p:sp>
      <p:sp>
        <p:nvSpPr>
          <p:cNvPr id="27" name="TextBox 26"/>
          <p:cNvSpPr txBox="1"/>
          <p:nvPr/>
        </p:nvSpPr>
        <p:spPr>
          <a:xfrm>
            <a:off x="7696388" y="5222810"/>
            <a:ext cx="1312336" cy="1446550"/>
          </a:xfrm>
          <a:prstGeom prst="rect">
            <a:avLst/>
          </a:prstGeom>
          <a:noFill/>
        </p:spPr>
        <p:txBody>
          <a:bodyPr wrap="square" rtlCol="0">
            <a:spAutoFit/>
          </a:bodyPr>
          <a:lstStyle/>
          <a:p>
            <a:r>
              <a:rPr lang="en-GB" sz="1100" b="1" dirty="0">
                <a:solidFill>
                  <a:schemeClr val="tx2">
                    <a:lumMod val="60000"/>
                    <a:lumOff val="40000"/>
                  </a:schemeClr>
                </a:solidFill>
                <a:latin typeface="Comic Sans MS" panose="030F0702030302020204" pitchFamily="66" charset="0"/>
              </a:rPr>
              <a:t>Environments</a:t>
            </a:r>
          </a:p>
          <a:p>
            <a:r>
              <a:rPr lang="en-GB" sz="1100" dirty="0">
                <a:latin typeface="Comic Sans MS" panose="030F0702030302020204" pitchFamily="66" charset="0"/>
              </a:rPr>
              <a:t>Polar regions. deserts, rainforests, oceans, rivers, and grasslands are all examples of environments. </a:t>
            </a:r>
            <a:endParaRPr lang="en-GB" sz="1000" dirty="0">
              <a:latin typeface="Comic Sans MS" panose="030F0702030302020204" pitchFamily="66" charset="0"/>
            </a:endParaRPr>
          </a:p>
        </p:txBody>
      </p:sp>
      <p:pic>
        <p:nvPicPr>
          <p:cNvPr id="7" name="Picture 6" descr="A blue and white logo&#10;&#10;AI-generated content may be incorrect.">
            <a:extLst>
              <a:ext uri="{FF2B5EF4-FFF2-40B4-BE49-F238E27FC236}">
                <a16:creationId xmlns:a16="http://schemas.microsoft.com/office/drawing/2014/main" id="{54E5EC0F-04DE-7BB8-6D53-8D257C3920C3}"/>
              </a:ext>
            </a:extLst>
          </p:cNvPr>
          <p:cNvPicPr>
            <a:picLocks noChangeAspect="1"/>
          </p:cNvPicPr>
          <p:nvPr/>
        </p:nvPicPr>
        <p:blipFill>
          <a:blip r:embed="rId5"/>
          <a:stretch>
            <a:fillRect/>
          </a:stretch>
        </p:blipFill>
        <p:spPr>
          <a:xfrm>
            <a:off x="1784324" y="159826"/>
            <a:ext cx="1571625" cy="571500"/>
          </a:xfrm>
          <a:prstGeom prst="rect">
            <a:avLst/>
          </a:prstGeom>
        </p:spPr>
      </p:pic>
    </p:spTree>
    <p:extLst>
      <p:ext uri="{BB962C8B-B14F-4D97-AF65-F5344CB8AC3E}">
        <p14:creationId xmlns:p14="http://schemas.microsoft.com/office/powerpoint/2010/main" val="101376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6724" y="82345"/>
            <a:ext cx="8851680" cy="727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p:cNvSpPr>
            <a:spLocks noChangeArrowheads="1"/>
          </p:cNvSpPr>
          <p:nvPr/>
        </p:nvSpPr>
        <p:spPr bwMode="auto">
          <a:xfrm>
            <a:off x="3365121" y="81569"/>
            <a:ext cx="5853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4348163" algn="r"/>
                <a:tab pos="4432300" algn="ctr"/>
                <a:tab pos="5730875" algn="r"/>
              </a:tabLst>
              <a:defRPr>
                <a:solidFill>
                  <a:schemeClr val="tx1"/>
                </a:solidFill>
                <a:latin typeface="Arial" pitchFamily="34" charset="0"/>
                <a:cs typeface="Arial" pitchFamily="34" charset="0"/>
              </a:defRPr>
            </a:lvl9pPr>
          </a:lstStyle>
          <a:p>
            <a:pPr algn="ctr" defTabSz="914400"/>
            <a:r>
              <a:rPr lang="en-GB" altLang="en-US" b="1" dirty="0">
                <a:solidFill>
                  <a:srgbClr val="FFFFFF"/>
                </a:solidFill>
                <a:latin typeface="Calibri" pitchFamily="34" charset="0"/>
                <a:ea typeface="Calibri" pitchFamily="34" charset="0"/>
                <a:cs typeface="Times New Roman" pitchFamily="18" charset="0"/>
              </a:rPr>
              <a:t>Year 6 Science Knowledge Organiser</a:t>
            </a:r>
          </a:p>
          <a:p>
            <a:pPr algn="ctr" defTabSz="914400"/>
            <a:r>
              <a:rPr lang="en-GB" altLang="en-US" b="1" dirty="0">
                <a:solidFill>
                  <a:srgbClr val="FFFFFF"/>
                </a:solidFill>
                <a:latin typeface="Calibri" pitchFamily="34" charset="0"/>
                <a:ea typeface="Calibri" pitchFamily="34" charset="0"/>
                <a:cs typeface="Times New Roman" pitchFamily="18" charset="0"/>
              </a:rPr>
              <a:t>Evolution and Inheritance</a:t>
            </a:r>
          </a:p>
        </p:txBody>
      </p:sp>
      <p:graphicFrame>
        <p:nvGraphicFramePr>
          <p:cNvPr id="25" name="Table 24"/>
          <p:cNvGraphicFramePr>
            <a:graphicFrameLocks noGrp="1"/>
          </p:cNvGraphicFramePr>
          <p:nvPr>
            <p:extLst/>
          </p:nvPr>
        </p:nvGraphicFramePr>
        <p:xfrm>
          <a:off x="1666725" y="908719"/>
          <a:ext cx="2540085" cy="5787774"/>
        </p:xfrm>
        <a:graphic>
          <a:graphicData uri="http://schemas.openxmlformats.org/drawingml/2006/table">
            <a:tbl>
              <a:tblPr firstRow="1" bandRow="1">
                <a:tableStyleId>{5C22544A-7EE6-4342-B048-85BDC9FD1C3A}</a:tableStyleId>
              </a:tblPr>
              <a:tblGrid>
                <a:gridCol w="2540085">
                  <a:extLst>
                    <a:ext uri="{9D8B030D-6E8A-4147-A177-3AD203B41FA5}">
                      <a16:colId xmlns:a16="http://schemas.microsoft.com/office/drawing/2014/main" val="20000"/>
                    </a:ext>
                  </a:extLst>
                </a:gridCol>
              </a:tblGrid>
              <a:tr h="368150">
                <a:tc>
                  <a:txBody>
                    <a:bodyPr/>
                    <a:lstStyle/>
                    <a:p>
                      <a:pPr algn="ctr"/>
                      <a:r>
                        <a:rPr lang="en-GB" sz="1400" dirty="0"/>
                        <a:t>Key 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19624">
                <a:tc>
                  <a:txBody>
                    <a:bodyPr/>
                    <a:lstStyle/>
                    <a:p>
                      <a:r>
                        <a:rPr lang="en-GB" sz="1000" b="1" dirty="0">
                          <a:latin typeface="Comic Sans MS" panose="030F0702030302020204" pitchFamily="66" charset="0"/>
                        </a:rPr>
                        <a:t>adaptation: </a:t>
                      </a:r>
                      <a:r>
                        <a:rPr lang="en-GB" sz="1000" b="0" dirty="0">
                          <a:latin typeface="Comic Sans MS" panose="030F0702030302020204" pitchFamily="66" charset="0"/>
                        </a:rPr>
                        <a:t>An adaptation</a:t>
                      </a:r>
                      <a:r>
                        <a:rPr lang="en-GB" sz="1000" b="0" baseline="0" dirty="0">
                          <a:latin typeface="Comic Sans MS" panose="030F0702030302020204" pitchFamily="66" charset="0"/>
                        </a:rPr>
                        <a:t> is a trait changing to increase a living thing’s chances of surviving and reproducing.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evolution</a:t>
                      </a:r>
                      <a:r>
                        <a:rPr lang="en-GB" sz="1000" b="0" baseline="0" dirty="0">
                          <a:latin typeface="Comic Sans MS" panose="030F0702030302020204" pitchFamily="66" charset="0"/>
                        </a:rPr>
                        <a:t>: Adaptation over a very long time.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species</a:t>
                      </a:r>
                      <a:r>
                        <a:rPr lang="en-GB" sz="1000" b="0" baseline="0" dirty="0">
                          <a:latin typeface="Comic Sans MS" panose="030F0702030302020204" pitchFamily="66" charset="0"/>
                        </a:rPr>
                        <a:t>: Closely related  organisms that are very similar to each other. We are the human species.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offspring</a:t>
                      </a:r>
                      <a:r>
                        <a:rPr lang="en-GB" sz="1000" b="0" baseline="0" dirty="0">
                          <a:latin typeface="Comic Sans MS" panose="030F0702030302020204" pitchFamily="66" charset="0"/>
                        </a:rPr>
                        <a:t>: The young animal or plant that is produced by the reproduction of that species.</a:t>
                      </a:r>
                    </a:p>
                    <a:p>
                      <a:endParaRPr lang="en-GB" sz="600" b="0" dirty="0">
                        <a:latin typeface="Comic Sans MS" panose="030F0702030302020204" pitchFamily="66" charset="0"/>
                      </a:endParaRPr>
                    </a:p>
                    <a:p>
                      <a:r>
                        <a:rPr lang="en-GB" sz="1000" b="1" dirty="0">
                          <a:latin typeface="Comic Sans MS"/>
                        </a:rPr>
                        <a:t>characteristics:</a:t>
                      </a:r>
                      <a:r>
                        <a:rPr lang="en-GB" sz="1000" b="1" baseline="0" dirty="0">
                          <a:latin typeface="Comic Sans MS"/>
                        </a:rPr>
                        <a:t> </a:t>
                      </a:r>
                      <a:r>
                        <a:rPr lang="en-GB" sz="1000" b="0" baseline="0" dirty="0">
                          <a:latin typeface="Comic Sans MS"/>
                        </a:rPr>
                        <a:t>The features, qualities, traits that are specific of a species. </a:t>
                      </a:r>
                    </a:p>
                    <a:p>
                      <a:endParaRPr lang="en-GB" sz="600" b="1" dirty="0">
                        <a:latin typeface="Comic Sans MS" panose="030F0702030302020204" pitchFamily="66" charset="0"/>
                      </a:endParaRPr>
                    </a:p>
                    <a:p>
                      <a:r>
                        <a:rPr lang="en-GB" sz="1000" b="1" baseline="0" dirty="0">
                          <a:latin typeface="Comic Sans MS" panose="030F0702030302020204" pitchFamily="66" charset="0"/>
                        </a:rPr>
                        <a:t>habitat</a:t>
                      </a:r>
                      <a:r>
                        <a:rPr lang="en-GB" sz="1000" b="0" baseline="0" dirty="0">
                          <a:latin typeface="Comic Sans MS" panose="030F0702030302020204" pitchFamily="66" charset="0"/>
                        </a:rPr>
                        <a:t>: A specific area in which particular animals and plants can live.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environment</a:t>
                      </a:r>
                      <a:r>
                        <a:rPr lang="en-GB" sz="1000" b="0" baseline="0" dirty="0">
                          <a:latin typeface="Comic Sans MS" panose="030F0702030302020204" pitchFamily="66" charset="0"/>
                        </a:rPr>
                        <a:t>: An environment contains many habitats and includes areas where there are both living and non-living things.</a:t>
                      </a:r>
                    </a:p>
                    <a:p>
                      <a:r>
                        <a:rPr lang="en-GB" sz="600" b="0" baseline="0" dirty="0">
                          <a:latin typeface="Comic Sans MS" panose="030F0702030302020204" pitchFamily="66" charset="0"/>
                        </a:rPr>
                        <a:t> </a:t>
                      </a:r>
                    </a:p>
                    <a:p>
                      <a:r>
                        <a:rPr lang="en-GB" sz="1000" b="1" baseline="0" dirty="0">
                          <a:latin typeface="Comic Sans MS" panose="030F0702030302020204" pitchFamily="66" charset="0"/>
                        </a:rPr>
                        <a:t>natural selection</a:t>
                      </a:r>
                      <a:r>
                        <a:rPr lang="en-GB" sz="1000" b="0" baseline="0" dirty="0">
                          <a:latin typeface="Comic Sans MS" panose="030F0702030302020204" pitchFamily="66" charset="0"/>
                        </a:rPr>
                        <a:t>: The process where organisms that are better adapted to their environment then to survive and produce more offspring. .  </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adaptive traits</a:t>
                      </a:r>
                      <a:r>
                        <a:rPr lang="en-GB" sz="1000" b="0" baseline="0" dirty="0">
                          <a:latin typeface="Comic Sans MS" panose="030F0702030302020204" pitchFamily="66" charset="0"/>
                        </a:rPr>
                        <a:t>: Genetic features that help a living thing to survive.</a:t>
                      </a:r>
                    </a:p>
                    <a:p>
                      <a:endParaRPr lang="en-GB" sz="600" b="0" baseline="0" dirty="0">
                        <a:latin typeface="Comic Sans MS" panose="030F0702030302020204" pitchFamily="66" charset="0"/>
                      </a:endParaRPr>
                    </a:p>
                    <a:p>
                      <a:r>
                        <a:rPr lang="en-GB" sz="1000" b="1" baseline="0" dirty="0">
                          <a:latin typeface="Comic Sans MS" panose="030F0702030302020204" pitchFamily="66" charset="0"/>
                        </a:rPr>
                        <a:t>inherited traits</a:t>
                      </a:r>
                      <a:r>
                        <a:rPr lang="en-GB" sz="1000" b="0" baseline="0" dirty="0">
                          <a:latin typeface="Comic Sans MS" panose="030F0702030302020204" pitchFamily="66" charset="0"/>
                        </a:rPr>
                        <a:t>: Traits you get from your parents. Within a family you will often see similar traits E.g. curly hair.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 name="AutoShape 2" descr="data:image/png;base64,%20iVBORw0KGgoAAAANSUhEUgAAAIUAAAB/CAYAAADB0wFDAAAAAXNSR0IArs4c6QAAAARnQU1BAACxjwv8YQUAAAAJcEhZcwAADsMAAA7DAcdvqGQAAFeNSURBVHhe3X0HYFzFtfaRtNpd9d5lFUuyLDe59yIbF3oLvTzSC5CQHlIIEJKQR+ojhT8keSEhCT1A6GDT3SvuxrZs2eq9r+rqP9+ZO3dnr9aFFsj7pLszc+bMmXbuzJm5LYz+j2FkZITrNJLE3mSisDh2c/kYz8dEjiwd8vsTh4fJ7esf9g4M+r1+P7k4LggjfES6wvo9rvB+jzusz8VueHhYLZP38rGf5fJBzczZxW5jWFi4j93/M/iPV4qREb+HnTQ+srk605gyocc3VNbdN5zX3z+S2tkzGN3cMeBqahtwtXb6wzq6B6mnf4h6+4apt3eIBob8IscEGiXK66JobwTFREVQtMdFSfEuSkt0+dMSPYPJCe7BKG94tzcyvCEhJvJAZGT4AU6yk/Pex6kb2N8aFhY2WvB/CP7jlAIjAR9J3OgTOFTOVZjY3TNU3trdn3e8vi+9tmXYXVXvo7qmPmpu76Mu7ngfK4BvYJj6+fD7R4jTcsX5LwxjgqMJOAjKCEfJgT/2uCLCWVEiyOtWypIYF0mpiR4qyIqh7DQX5aa7u7JTvPXxsZGHvO7w7SyFFYS28XGY8+uH6P8U/McoBXeMl3+ncJEXsbusoW1g8uHjPZnHGvojDxzrpaq6Xmpu66O2rkEaRsejR9H5Vifz8C9+FdLK4HAlDXuDYMXzP4sVBZEhAEksx+OOoLQEN6WnRFFRbhSV8JGX4fEV5cZW8kiziVlWs5wNrByVkugjjlFN8FECRgX+LeBiruDgis7uwbmHa3qyN+3rCt+2v4OO1PRQr2+Yo3E2E/HJTGHh4Vwpq8cMWF1r+MyqW2GnUjjZRkXCQW6sKBxk+4RZRgglSGElGT82nuZMTKDykljfmPSog5Gu8DeY4xk+1rKCdCL5RxFBVf6owO/3e7jRJrH3/J7ewUsqa33j9lb1uzbvaaE9lZ3UyaMBpgGey9VUILWwOkmqpP2AoyNNNhtmGmd6xqg0J+BRBZHRZHh4hAb5cHMZs1K8NL0siWaMT6RxY3iaSfe+GRkR/gizYgSp4Tp8pOwPu5ofBXBjxrIzk48Lm9v7z913tLfwjbfaw7fuaaW61j45G108GkTwVMD/zm6x4OwwXUWmScep0KnhlAOEkm0JHTX1qDiMHqwbNMQGLWySwuxYWjIjjWaURPUVjYnZGu11/ZMZn+PjECvHIFJ+2AiqxocFHhmi+CSr4Ea8ur55oGLHwa7sV7e1hu14u4N4yhB7QKYGuw8sj+0HdFiFAjAJTgak4bCQEKcd0BAHr+a34gWgqTAMVkwfNuw04gHFgppihlhDoNDZadE0vzyZFpYnDEzIjzkQHeV6mpnu5zQHPuyRwyz1vx3KZqC5fHymhUcGHhXSXtzYTAeOdlLfgF+NCKwMClZDm41u+wEdVqHRMPi0LCCkUjA0y0mVAioBn/ILzZYHaLpGgA/TC5QkOd5NsyYm0aq5KcMzxse/7YqIuI8b5n62jeokyYcAs8T/VrBCjOHfj3d0D17/1qHezEfX1NKOA+00OMTzsIsbG6eTDaNxZZjWcaCHgmr4gAuYfguaZZRsI63NY8KM0/wA+4OmETMO0OEAHcoxwEdynJuWz82gM+ck+UvzYzawcvyC2+j58PDwHmH8N8Iu/r8LXNEYds7uHxq+6UBV79wnXm2MeG1bE/X4hlgZwoNHBjQwXNlPOBECDaygw046AJpCIFbzhJIDhJLhpGkYaSwWGMKAVAVErUQIS5SKHxr2y9SSmxFFF1bkUMXUhK7cDC+M0XuYZyvLsSR+8NC1+LeAFaKEna/VNvsufWFDa/LTb9bLJlNEhLIZVHF0a+k2YH/Q2eeEMyJEehuaFgpOPi3DKYv9Qjbig0YYAH4F1ZWW1REgWzDTAGE8UvrZ5gijySXx9LFlWTRvYsI+tjfu5sgHWDE6FN8Hi1HF/CDAyhDBv+ezQfnNzfu6Zj/wQl349gNtssnkYoUIQDeSo7G0N2RpnURnejPekGkgDHsN0nua1+RzymK/sGo6uydRConTMMgKZhoFWCl+pg3xNBoX46Iz52XSx5amdY/JiHqcyXexrbHbYv3AMKqY7zdYIRLY+QrbDjc99WZL4j+eP0ZtnQOyfldDq9WwjsY5Ic3RAaOsf0GotBrOOG0s4od/EQjicfDDK/kDJg9g8J1MBiBylNeG0DRvGNsbmFKIJoyNo89eXECzxsfuYhvjGxz50ge5QnEW630FK8RY/rmlsq7v6vufrYlcvbERNHKxIRloFN0IoRBooNEuYPh1h9okHdAwwyajk4dhKwfg5NEw6LLi0DxKTYFQqU4flnz+7x/0y3WWa84poJWzE+qS4ty/4sg/sGK0Cev7DLvq7zdGRvyz/P6RO9fv7lj6hyePh799tEumCuw56MrirFAh3XxWnMBZNElguIDTb8LJq6H5QtFPJQs4STooE/w2i1OOCSVTtQB8J88TRihszVU8nVyzKqu/IDv6fj7BfsAjx3GL6X2DXfz3E6wQF3Alblu9pW3qn544StWNPllZqFFXV1ZlrUKByptx6ozVNAec+wshgBi5HsEeP8vC1jigR384QhLlHJGVD6Y0+bNowhQEEJScUX5RCnh1Ih0XCiotcgFUG5jyTCg66oJ6TBufRJ+9cMzw5KLYpzj4LVaMtxXf+wNd+vcFrLlYQ1zV6xu86/HXm7P+8vQx6uWlpkwXNrTfWXmrQaRtuKngtYfkAKyuMqBDgYaDAYvOjuQlTUy0Sy57x8WoS93hYeHgEisfxhz6D8tBdEp71yD19XMcD9c6fngEqwErB3blgB+/Bl0BHhRchVREcGmDoeNNPqcMy7UAvRvg8uVlxdCNlxXQovLENUz+alhY+E7F8d7hyPLdQ13Eos+3dQ3d+sCLDUkPv3RcGjYSFyt0JSU3M0tdcw2rQU6J0TLkjOeDl29UkhdPRTmsANRPafHhPEoReSP7yTPSQUerjlJOTh653R7u8Ajhx3VNV6SbmjrCqG8wnHoHiJXZT/1DbOyNuKiuZZC6e4dlLwU36PT1DUvHDLMGQgl5ZFSDGhdBTY/s10VEuXS1TqkkGhafThsQYLuwM9KTPPTlq4ppcXn8toiI8Bt5dFvPke8ZkuV7BY8QXnY+19jaf+t9z9QmPf1GnRQd29SAWh/oCgE6WzOsKw04/GZQEIhDZ2BaiI120/SyBJpcEEGxEc3UcGwPvfrqy9TZ0cFn/CD19PRQU1Mz1dfXU1ZWFnk8rDQ8gmDkcLkiKNLtJq/HK3S3x83KHEmJiYk0c9ZcCvckUpgrmkcU5vVEkzcmldp7Xaw8YdTRMyLXZ6Awvv5hXlnxaCM39AxZCqOudch0JC7KjR9UCtB1ATTNhI434xQNJ11ygps+d3EhdkI3cT2+xvm8KZHvAWaJ3hX8IzxCUNgXWSFu/v0T1Skvrm/gimN+ZtHSmcgiVAMAwuBwDZhBO2mwPEwVGEqXz0qg2KF99Nrqp2jd2rU8IvDSt63d4nt34LmakpISKcrrEaWJ4HBCQjxNnlJOScnpFBUTRzF8jC0qpZTUdCJXLLV0uah/OIJHlAhWEkxJQ3S4tpfaOvpEcXhEFSVG+2CTSs4bpSkOONoiVPswoBiYGj//sQI6e37aZrcr7Is8lWy0ot8VQpXmtLF794h74sSRm9q6Bm/93WPHY55b1yCVlIoKLI8eW08KzWBVHM6oNEwwZOE6yaSiBDp/rov2bXuW/vy/f6C9e3FPbWjgbMWZCxeAX0OdySoeMONCASJ4yOYRxSUjD0aVuHhWkugYio6JoVk8wowrHc+jSiINhyfSYFgCNXWGU1v3CNU199Hx+h7q6sEIMyg2DVZmyB9tJ6Wz6hgACKpMsGcCxjm3wzBRQoyLrr90LJ27IGU7k3gqCV+nYt85RmX9TsANd2ln7+Bv/vSv2vRHV1cbVzUDFQj2a4SiAbo4ZlrA5FU0bOwkJXjp0+em0/oX7qZf//p3PEX0StzJoBUiFEIpglYWAGc5Rg/w4TD9Trh5ZImJiWY3krIy02n27Lk0Jn8sjzBplJs3liJjcqi9z0ONbSM8ugzT0TofNbX08+gyJPKQZeiigmi2D/xqezwh1kU3XzeeFk6NW8fT4se53AeF7R0iZLanAzauFvT0Dv/pwdX1pVhloCI4c9hj1UYVVsHZaM54B0QGPPwjbJqXXWxJS1QYXXpGJiX0r6VbvvcdquLpAp0XqoNMnEgpTpTOVArVWWGiHE45Oj3oms+UiTCmDBdGlsxMGj++lBUkhY3eXJo6Yy5FRGXLaFLTEkZ1rcN0oKpH7jjHiaZGBav+tgsE02D8ZqZ66atXF9HCKQkPjIz03BQeHt8EzneC4JqdJkb8/ulsb9/z5BvNs+959Aj5eK4UhUABdRmDYBZeI1AZG0Jy8hrxFnC5OS87ji5fFEa/+uH19Mpr79m2OiHQmVoBdGcDzlHD5AFd+3GcDC5enWVnZVBKSgotXrSIzlh5LqVn59Pmg5H03IZ2XvUMqZbQzWEDBLOdGJzXAI+gpfnx9M1rC4fLCuLu5vxv5fLg+ZTTxqisTgVuDLaoRu5dv7vrgv/+y9vU3D6AB2esWEAXNgSYPMwFR6cqMC970YZo1IgIi3xCKNmDQ0TLZqfTxOS99PUvf55qaj7Y+1F0h5sADYqh/aE6H8oRHR3Fqxq3jBBY5eTm5tDYsUVssCZQfHwCRXpiKCoqRgzmrKwcKigqJt9wLB1vcdMLrBTtvLIZnb0mWHnazYlyKONz3pQU+upVBb05ad7vc8z/cBm51U4Po2t7EnDF3ex8d++Rrm//6M+HIytruskTqc4KBdVpNuC1aiS7iexPSfRQThoaCg/ahIuxWN/cL8rV3tUnlVJLWUksaRWUXGl7lnPpGVlUs+0PdNd/3ym7fB8EtDKYnX6iM9/LK5TsrExKTU0VeyIqKoqmTJlMEyZP5SVuEne+l2c+N8UlJFFYZDwN+iMpyhNJ+6r6qds3wraEnzq6Bng5O0QtbQPEthq3zbBdBl1/aRNpAxVSMAkYncJ4KhmmCypy6IuXjDkWE+2CffGKxXBKBIk+FbhBLmnpHPjDrx6oSly9qYE82JgKKjT87BpeuOj4lAQPLZ6WQGOSfZQU1Ud9fV3UWFfNykKUmjWOhl1JdLQpkjbv7WQl6eN0WN8bxUNncBD8UVEuunZlKq155A667y/3WQzvP0IZkvrsd7tdFB8XT7Nmz6asnDGUm5NHeWMnsAGZSWHhkdTRy4WN8HInu+h4wwANcBu08Vnf1TNAvr4h6seSgdHXP6xGTuQjFM4Dh6xGEOIfqx1tjx3WMAnKD0McU9NNVxTTeQtS3ohwhV3HK5IjiufkCBJ9MnDDTB4a8v/loTWN0/74+BEZ7tTUaRYGsMIcRDV5JKPMFC9dsDCBuo+vpoceuJ/a2tpYKfqppbVVWHNzsqmgoICWLT+bCicupXUHwmn9zlbyc2PhBhxTNiqbEOeh/1oZT0/85fv0wIMPWXHvHdoW0NOCBpQzNzeb0tPSaO68eVRcOoVi4lMoKjqRIuPyeBURRT2sx3gyrbGtXy5edbECoPMhSwZJaQ0Fu7OZAtmBcChIQwZFi9e+B0T5hckhAtMsTx9088eLaXpp/O+Y9C0eMbpV7IlxopIEgSsWzwX/2frd7Z/58Z8PU2sn2xEy/3NyfRYZkob5JIDSoLI5GbF0aUU8Ve38J735xmuybFy3bj319o5ePiYmxNNFF19A533s09QyVEjPrG2khhYfuSUzNA62nUcoSZQimh78w/foscdwh/y7h54anKNCBBs46akpNG/+fCoZV0ozZs0jV0w2+UZS6Bjb8x09fmrpGKKahm5eJaDz+QRghVXDPeRxZ0MQ/9hNA9FWfICKellem1HzACb/KEaGplkQ1gBv/+AIzZ+STN/++Nj21ATPl7h890vESWBKPyG4oa6rbfH9+o4/Ho7bfqCdvLAj7JTaowqBsyIlIZLGZMZSVmo0zSh10b4Nj9FP7vwRnX3OuVRWVkY/+clPqKWlxWpAkS8ugM6YNKGMvvzVr1Fy0Zl03zN11Njcq+7Q4n8MtcmJXrr2DC/df8/N9K9/PW137OlC5ws408E2KGdbYNWqs6h00iyKzyij2jY31TT105HaPqpr9skIoIAz3ZKn/kMA1FOVzeQJxR9aMhfeijpxHhj0YHN94oJCumZlxiaPO/wqnkYOW9EhcYLcAhgZ8RX0D7gf4Glj7r3/PCxGoCqHLogWoVYV6cle+uR5mdRTv4V2bN9K1ccq6fnnX6Cm5mZK4+EXaLWmDQytZqeYSpLDU8q3v/0dyp9yIT20ppWOVHdK3jgjU5KUUvz1d6wUTz096iw/GZCHViK4eqrA9vWsWTPpjDNW0cQZy6ltMJV2VfbTwWOdYgDCogew8tblDKq+DbNdTBcwmQ2asGleQMdpGOlMUWYSgSaY6cPkam9Koptu+VSxf2ZZ4o+Y+AOuwwlXI2oSPQG44Xi14b1+39GuOf96Ha9n4CyQp/xYGcMRr0SwDTFCnT1sPI14KD4hkRVlSA40ZFNTkxwyz1oKYTewBU2rqaml2267lba+/Ae6vMJLU8YlUxj3CB7Fg+bjyuSwXxlrQChZTiAeh6kQLh6ZzlhWQT+68+f05e/+luKKr6B/bnLTn5+upXU7GuWhZSgiLr/jUHlY+UCeVW81r2vAb3aQFcf5Ktc6NF0czav5+YBMbS/oA8ojCmS4cmgYfonCnW5ETVyPJ99oDG/vGbiBqask/gQ4qVIw5vf0DV31rzebw2obfWoItwtvwSgk9hnaOgboLzzkP7c3l1y5l9Gnv/JT+uKXvkzRvETTQKfg0H7A7CyN5uYW+uUvf0lrnvgNnT29j645K4cmFiWzoRlNcbFu1ZYMpMO0czJArs4DBxQiMzOTPv7x6+irN99Jwykr6K+r++nh1TV08EgHKzIu+4dJnXWZ7JJZZYaLP/ZYbaCh/abLqUWAxRsQFnC1V6D5NN1OwGB/EK+OM3kYKLeUHfUIp3VvtdCmvb3JTPg81z9deELghC3JDRfNA/w3X9/eXvG354/L2amWiPoAtBsAWAbYuGnt7KN9RzqpqTOCVi4qoaOH3qIjR6ssrtMDOgOrlLd27qTKA9spP9VPU8cn0dRxcTTYVckrmX/ICkZ3OIAODwXE62kGcEdG0ue/8AVacdFN9PJuN728pYk6OvvFRsDurJYXDKZp8YjGgXAoVoFmMhgkPYdFvllWi8dgVQHwsoMRQ9LggGO5TowqDwe4zni4Cu/naGztp2nj4jIT4txv33777SFvzDmBZMgZWd7Q2veXH/75SDae9va6nfqjc3dWLBDGdI0nwz91QR4dXP8H+sEPbpeh+N0Co01mZhofWWyXtNPbBw/KGW929qmUYpiXRhhVLr/sEvrUjT+gR94coh0HWq3bBVUDqlYx/RoGDdnY/DbBcEOB43Q6G6H4QdOwZI5KB+i0mp/9ZvkFgbRoG5ywN1xeSFetyHqJV0hsdIY1K74AQk4fnBijxDWb9nZl7z7ULrfjK8k6c9NF5kYBdJg1G8sybM5s2NNN02dXUElxkXC9U6CzcPT6fFR55BitW7+R9h84IJUEXdsnJ1IIAHFQCCA/fwxdeuUnaMMhL+1C/UQhJAqZ4QcJVFUkpCMZ4uUfnUBc5pWsdf0BqyxSJnWIHDsjTdcI8CkZ+mDYo4QEjMOC7WWPsOHH4oEjNLQV9lyIXlzfSJW1PXj5y3mIceIENsXIgub2wXNe29osQw4E2QWUXDQ0jWGSAW1ncOJDxzpo0J1PFUuXytn6biBnsQWtJKdShBMhOTmJ3NGpdLSmW9IbohmWPKPOgRwsn51ncN4B5THiDZJtf1jh0DALo/mNdALw6IPpUgFnOivMjiqXOnC/7LG6Xtq8r8fLq8Xr2GDPED4Do3qIG4lHibCr9xzxpe461GEZlyeDVWCDzUyB0aKja5B2HB6keQtXUmpqihVz+jA7/70ogwZuweOljLXTeHKoeJ2X5oaraWYc/Djg17wA+82ghaARKBSDTdOuzutUYH6b1UprhaE/g1zxNZsbqaG1fwZTlqmYAEKdttO7egYrVm9uos5eHiXUMGEJ1YXTMAvpjANAU2fiviM9lJg1kaZPK1dR7xLvRRk0WlvbaKC3Se49gN0TKDtkqzIrWGE4+jhRPYXNirN5HTDTB4lxMpsClGwTCAaTHPyCgMxgH57b5dG7qotHiy68JOZiblM8xWcjSCk4EuEV+4525W7c1WJtZVuQvALiA0UziifRGCQ1n3IxY9Q19VJlcxxdcc1nKCUFr7l8Z3g/lEGjuqaWXnnpX7R4kotK8uPltYl2h9plV5C62FVFHMKax0hjl49pmi+kzIA/0E7g0/xmOgBhPiwHUC2sCSavTg8v+8XLP0Ftp3Zh+wb99PLWFmrtGJjPxGkqTsE5UmSxDbH8zbc6I7p6hqxRwhAumeIAENaZWTQzioHhWV0BDKPcrBiKjYoktyda7mv8MNHX10d//t/7aOurf6UrlyVQUW687FiqlZGu74lwgniZ11FXK1KCJiMThMfiExcHoMOWK+l0mH1iaFokQJEtmAEzHR+aX9JqPkWMZLNgX2UnbT/Ykc28y6wBQeBUilnVjb5J2w90WMYlAOEiVfm1bO2KB3S4zAMv+3CpGOv90sJEunxFNl22kKjr8MP0x//3K2pt+7c8UX9SdHV3089+/gva+tpf6RNnJ9PCaRlyPyWWbGrVbNUZfgkDVhvAAYw4tnTkV8FydVDDccbKYTnqR8u3XAvQiQA4YPeHGaH9Wo5xBETZXHi8obt3kLYd6KGevkG8fRBvJhbYE4RoysjIjbx8XPjihnouCMwgFiFStCiGFEi7xiFk3HKvMiwrTKLzF6XRlOwWOrztEfrHfXfTQw8+QAd4KYmlobma+LDg8/XRtm3byTXcSkvn5NPsqcWEtzLjqXi8kBVFlDfq2HXVrWuUXbz8Y/VFcJuJJ+DadNO1IHnoDjXhDAOaZvR2EIJNWMXPh/wrv47HVdRZZYkJSfHuDbfffrvcCq/jWB/8Zd29Q4/e/XD1hGffrJWli0RLOc3MQddhOzkDt8n5KS05ms6cm0T5Cc20ee0z9OTj/6Sdu/fSEJ6pZ2hleD9thPcKlGlcSRFdeumlNG/RSmofKaC1u3x08HiXPPaIIivd0HV3upaDoKaZYdRV/BbsOAeE7uA/Ea8AEcwAHviFTwIMKw4IGc8+a3Px69cU05nzUv/EpM9xHYeFDeBOuvZIXe+93/nd297j9bhUDSIfWrbdIIDpV4AVn50exaNDKvlqXqJ7fvs/tH3HLmue5kY9jV3HDwPoaLM8EyeMp6uuvJpKJs+jiNixtP2wnw4c7aKGZh+p50pDPMYAR1pydLsEoOOEkaH5rLAogiPOZjd5lFeBA3Y6K01ImIk0n6JhH+rSFWPohktyd3kiI87n9jgq0wc3Ch77+/yWfZ1zXsA7JLiH5ayQzOCCyXJVAB6GEEQhotmIvOyMFGo+9BT95u7/oZ0791jlVTzAR0kZNHT5tItHCzds2kgb163hFqulGWWJNHtyNqUkx3MTuLgR8YwpG6VsQGMQloHYrmKgrqdEUBOGkIH4IJo0pgoGxRnQ/QU40o9mVxT0CU7cWRMSYhNiI9djCpEYjsj1+4cfv/uh4zMffKmavG5tf2pRugYAaFZYMlaP7i2apu6u/v53bqLKyqMq/t8IdOr7rXRYfeXm5NCkyZNpybKVVFSm7r7ae8xPew53Uj0vs3v6hqwrqZhi+CeoM0zosp2iTXW8nFHKiy7Vy1fxwxu0mjiF3z6hNUSAkHCrQxT3962fGUcLypN+xPRbZaS47bbbptU2D1z35Kv18fUt/XKZVcGSJEK1XzkS5n9cPXXzEnPlnCTa9PL99MILL1oMHzygCPrQ4XeCU/Gj8Ts6O+ngwUO07o3XaPO6F8nfe5zykgfo7EV5VFacxc0RwaPHCPX3D3MD63tEVPNIAwl0owFMMzrc8AQjqGwOnqC0pmwNB92R3ASicI9KZmoUTS+N6+TwS1opztl7pPNjT77REIE7r+1dTA2zgPBKWGWKqQNvsZ9d5qW3Nj7H08Yujnakfx9hyjavo4QaJUKVAzR96PSh+DQ038DgILW0ttGWLdvo5Zeeo/27N5N7uJZmliXQrMnpNKEklXkjCfY02hBPa+k2CileaGbEicug4viAODsdDiYIzYwzYRJ0GhOqHbAMj/a6aGF54pDbHfF8BDdmJBsRV27e2zn/1a3NohCjG2lUbgxFQ1+wIJo+Lor2bltDu3fvDpH+/QHk4jAVQPvxvEVubq7cEDw0dOLnXrQMbfjq8Img4/WBdEO8pK46Vk1r162nDWtfpaNvb6IkTycVZAzTstm5lJsZT8mJ0bycdcnqBXd3a4ObpVhNhx9dD+1n13KsHwsOXh2leUOlMeJ0/eQ3iBcBnNg8EPDswCNFWGqie33EbbfdmuobGPnMi5tbi7HDhVvqpeBBh/51AlTcqhZB08bF0qE9r9POt3ae8i6odwqzU7QS6E4FZsyYQbfccgt94hOfoNLSUnkKPDo6WuKhIHA1L6DDJu10oMsAqPREnZ1ddPjwEVq79k02Tl+muqo95Gvdx+0RTVOKE2hSSRJlpSfQwFCYvFoa90tiFEFaXJhT4nTrshsU1rD6BGRJYJVb/CpOlQt0uAFHYKYBzDgGorFfUV4S5xmbE7svbGTEP661a/CpO/50ZNymXc2ybg0SAOigCAvOAFrmjnTRJ8/Notee+DHde+/vrQIy1zts9FDQsuBCHlwc2ADDo3jLli3D9Efz5s0TPtxbgReUNDc307Fjx9joraSamhrxHz9+XO4ixwGerq4u8vl8o8qp8wR0nk6crG7gT09Poww+5s+fRwuWrKDUrDLqGkqk2jaiY3V4FUG3vJJAbvqxRmdko7Jy5md2wOm0qcln+NmBfKybTBqCUIovXzGWLl+eeR8+vVRxtNb38PfvPZh2uLqL7NcR2TAz0AjQ8IgaMrpiVS5VbbqH7rrrJ0wD3Znm9KE7Aa6WAz86HMBIlJ+fT5dccgndeOONNGbMGOHDoRpXpdcAHdc7oAQ4cPNwQ0MDVVdXU1VVlSiJVpqqqqNyC6ATpkwzH4xYeDgYncsrOBocGBD7o79/wOImio+Pk6vDZWUTWFkyaNGiCgqLLaJjTSN0vNFPO3klgzvG8dQYPgEBk06mcSS2f4z2DFpNgG7GO/zitcJ2GoMHDtcDS+3LV+bQZ87PeRVK8aVNe9t+/JO/VMY0tfbL9BGAFq6hhSEzdoUVr/Pz06LpabRobC3d/r2v0SY2xnQjogHfLZwyEHLxqORxu+nr3/gm3XDDDWJLaOjOgqv9gHadwNSCy+jNzY1UU32c1ry8htatw7s+cKNrBCuHj+rqOa6mlga5owFTFvxQioULFtCVV11F8ck5bGvUka+7ifbu3kp1dXU0yMrR3dMtI1NtbR0rzJDc+VVYmE/Tpk6jieVzKTI6hzwJuXSknqi5Y4jqWwaosa2PFWtIPVSFNpe8UDLJmQ/dJog9WRvr8obi4Ti0LcvGs6eLp6fS164sPIzp4zcvrG/8/C8fqIrAk07IeDQChQj2K8CGivJE0MUVWRQ3uJXuvOO7tHvPPmm096oUSI/XCo0fP47mzltABWNLqL+vl5IS4yguFq8WKqEJEyfIU9zmHeOhgI5Vjyz2US1PKdt3bJONurT0dEpKzqTOgSjyDUZSH/c/RsAYLxuIvdW07tWn6fHHn6DGxibpJCAMb9kbUZt8cXFxdNVVV9Nl195AcckFVFXXTfUNjRTm76eU+DBKihmk3u522rljK8topN6eLursaKeO9lZ5BxeeORlfNpGiY5OpeNxESs2ZRB39Xurs99CxhiFqahukrl68uW9Izmj0EXYNAgpqdrzTb7pAsF+FcIlihMYXxNFtnynpCOMh79lHX24869cPVwqDnY8TluyAZnJAtExipbG8nki6YFEaJfm30S/u+iFt277DLvi7VY7s7Ez6+H9dR0uWn0tt/lzaWTlEiTERVJjaTQMdh6i++qCckekZWTKMJ8QnUFx8PNtGkaIEOJPR8B3cCeiQjvY2KikeSzFxyRTujqXUtCwaCE+j7YcGqbIOn6b0y1mDFUNMVCSNL4yhZeUeam/YT1s3vkpPPflPOngYU0yfVUIF5Dd12lS67IqrqGRiBdX3ZdKGXW3U2dUnz3Piq0DxUeGUEOeiOC+v2FyDlBLLnd1WS82NddTe1kS9XW3U2FBNbTx6jcnjkWTmPB59cskfHsdaEENVjSN0qHaQGloH5EuK2B/BNSU8SIxzGTeUqQ6x+kdcDaujbGgeQL0LPDvdS3d8dtxAGM+Fm+97pnbmH5+oYoPRmRCwhAfLGJ0HA/dOeNwunpuyKaL1Fbr5m1+lpuYW5mVmQylOZwSJivLSTF5VfOZz11NG8TJ6aUs37Xq7Vb4mCMMsLcUr3+SaWuSioe5j1NVcSWvffIOnAzyOyG3IRijmd4/XK8vU6OgYKi4qpvIZ8ykyroCq29x0vCmMh2of1Tb18BCvpgc1l3PZUGQ2YWDFJMa5aVx+Is0cH02Z3gbaufUVHjkeo23bdlBPb/B3avEOigXz5/JK6NNUMGEJPbd1mDbubJaXj+B6EuJxsRG3FSTGeuQLhfgIXWJcOKUluCgpepAGfGyN+vsoztNHfd1tMjLExcZSVHQsxcQmUl17ONW0RtDR+mFq7x6St95089JXmpQP8GN31T55Bbq9ETb9CvI4ZkIkffeTxYNhvv6hvb9//HjZQy/VsPZqJmdCp3CTpvkAPKLGwzFX9JNnp9DBrY/R7373W16yBX958VRK4fG46bOf+wKdedFnaX9tNL2xo4UaufPQkGpjbUQu0SNrXHPJz4qmkrwoivf6KdbL1jwNcEmsp8fCWDlGXNTeE0nDI+E8Vw/R3souau3oZxnKcFUXuUbXRddR3pfJ3iiPi8oKE2S5mR3XQbu3vULbt6yntWyH4PVKJmJ4SXz5FZfShZdcS73hebTpwAjn20GdrHzICm8QhNKpHNRPRHiEvLcjLsZNsdERlJvmoWgPG6rRXE/3ENfLR9nJ4ZSUEMUjTySXKYKSk+LoaMMgTzF+enZ9M7V1qNc3yhtwgkYOB+yMAfU4Zly0i75yVcFwWGd3/9G7Hz6W/+zaBscbaUxouiUJHSok/OgMtV9dCxmTEUuXVCTS7rX30c9//jNZz2ucSCk0PTUliX79/+6nQ92T6enXj8mbc4O2PnQx4OW85KtT/I+n02OiXOqRBEWSMwDbuLihBH5UnrOxOgbC5IdhCbWhywea8kOHZFuf88nLjKHS/BgqyRqgvuZd9Nqa53m63Eq7d++V1QegVkm5tHhxBS0/82JyJU2lV7Z385ndKVOUC6OSlaVuDrjitVzE47KDx40jgkcXF8XyNBTHihLHijOpKJ4S8LQc8+HdHrivtrKmh6pqcRJBuJWBro8IhSeYDqXHNa8vXJw3EtbW2V/7878fycITUpFyvVzDEiKwBKDEWpZ47BwYJr96SqxoTBxdtiSa3nzh9/Tb36i31zkVAmHTRRye/P7Wzd+l0tlX0wOrW6i1k1dFciYDZn7wK1fJZI0X15KvWRhysYoDo79abPFqBEVr+RoqrJUDZU5L8lL5uHgqzIyk2JEaOrDrNVrz0vO0YeMWnlrU6xaQqrAwj6648mqau/h8ahvOozVbWghbAFBqbAOIZJTdkbfkbo0oONTOqLUS4fxxIqNtEAY3Rh9stfsxlIosLZDTqaT6hxGgIWtc2PvUBbkjEd/81ve+9caOtphj9b0sXMYbBjg1IMAIa3kCQ7gD0NLWjgFq6XbRBavm8vw4QDt37bKXdoCpEDjQKHDBc6TyEC1bMJ6y8ybI44dS9qC8gQABcTigO1CACOwWorEkrHYOlWIIt+WGgM2jMZoXFHU5gGSoPnSsm3ZX9lJzbzyVT59D5529nObMmMRLyl7ZHOvu7uFVTwet52nm4P7tVJwdTqsWjZMXoLWyjYTnbwGUVWWHH9WmQuIfVX5MMZYSIIIBJYGRiNFwmF25JxZw1kNGU9BwnKA/2V9enEAR3/jW97792vbWKLxpP6AUDk4NZ0Z2nJNfhcHe3N5PzXiedNksinH30Y4db3FFWIslPqAMWiG0297RwRZ5C51/znJq80VTfVOfnA2nB+QvaiShYDBNoqyGMTeChK4DlmvGC6ww84JVFJAHWFSpsc1Huw510tFmN2XnT6CKpcupYtFctgvCeNXTzgavj44dr6aXX15DR97eQVOLY2jFogkUERlD3f1++S47znY9qgWOUFBtJ4fpF3b+cdYFXgwHmmR74KoDScpLEsIivn7z977z+rY2T20TlMJOwTD9oYB4ydlyNVQYBcU/+rG22Ue9Q9F0zrIp5OusF6MMo4GuiAybSGW5oAG1vNRMjg+npYvn0sFav6wQsMRUeSieIL8uTkhoPmYyeWw/e0y/FhZ0KyLANDMfzcZlxt4BRu0WXi7urezmMvNSNXYMLVmyiBYvWUqlJWNoaLBPNszefvsQvfbaKzTQ00AzJ/DKZlIOxcbGUVvnsNyjAeh2CGSmXQeCyAiYdZSeUNUwaKrgwQBlSnE8RXzz5u99m6cPh1LoRGbYhBkfLBxFwJ81G3LF1FCLp53dMSl00TkLqav1OO3fp54F1SMDoDocaZSiYOv40MGDNHVSAZVNnEr7j/YwbfSLTaUcOKMtb1DRxWMRbbodybD8QWksaBpcQPLlgOYLSqM8qr7hHDUir1k+WttLB2pGqGMojcaWTpepZWb5eNnTOXL0KG3cuJk2rX+delorafHMbJoxeSzPEW5qbusn3CoHRQtAZ2a5o/K3A6MhZdfxJ+YtL4FSsE3x5ltt3hqZPsxE2uUDZ7BThhTIig8Cwrq0Kg5soFRW95A3NonOXV5ORw7tlaEUHWx2slYUDTxUXF93nK6+eAklp+WzfaEeDwgkgcfi1+Ux5CkVVT7LEwhrAiBeIwzoIOQFxVuuTdN0hlV15Kqnu17fINU1s3JU9VJtexTljJ1C57JyLJg3k3Kz02nXrt1smG6mrVs2UGxkBy2bW0ATxhfydMJTUmufrOYwpUg7iXwrTzh2GNDtpsMmbGblBqVTQHBaKdsUN3/7e1/bsKcjpkoMTTDpxAZ0IUw4ggFYvA5F0vkf4TMnOTWbzqqYSPU1R3gqOS5KMPrsD6C+voGaG6vpgjPnUnt/AtU29sroY2dgVTAgQZfflGnWCXQrrA0wkaFIQWC6KK6ZJggOutQjIAhpoRzKXhuRN+PsPdpN+4/7yR0/luYvWEhLFpSL0dlQX0vPPfscbdn4htyfcca8IhpbmENdPvX5CP2itUBbsQu/PokC2RpQZR81fYg/OEE420azyhJGIr7znVtu2rKvM/5wDSsFMpAMrcMWJD8WtN90zXiAwyZJ5KAyyiCrrO2h9JyxdNFZc6j22EEZMTROpBwHDx6m8JF+OnPFYqpuJmrrGlBKLMqHaiMbq3GcxqOG0BSnzaDzs+McCFkephkiFKxASDr4OYIdnPFg6eweoEPHe+jt6gHysHJMmLqYlp9RQRNKC3hkrKHVL71EWze+wiuVMFo0M5/yxmTINZl2rjdWGGoUgmwlV46TISheJ0BJlIMTE69kmM32TcQtt9z6he1vdybvr+o2NjssZiBImIlQEZqm5TC0KCuINsazm4eO9VBsYhads3wGtTUdp0OHK0MqhEk7evQIlRWl0dKKubzGx5tq1cfxFYy04rXCcGwW9lhKFFywgF+pl/KrQ/8abQKvZgsCE0fRQdB5qiC8KDeKjjuzDlV3s2HaS43dcVRSNoPOOWcVLZw7lZexLfQKr1Q2vvEc5aUO05m8jE1MSqem9iE81SUdGVhma3BYyge6M04DdKM+SMJBvD154dSkkYjbb7/t07sP92Ts5KWUvSTVlbZlao9NYJh+C1a6oBgUThOseOwbYH19uLqX4hIz6ewzplJrQxUdNu4C18oAVx+4CLVv3x6aN20sjS2ZTLsPd1nzrVluTqddExLkH7h6yrALxjDS2M9uCqxCC+CacSEQlFZ7nAlUGNlBOTDioT2watnHxnRVYzjFJJfQgkXLaeG86XwGD9Nrr6yhHVvfoOllKbRkTjENk5ca2gbkqqmoclB92W8HDbpdR3iAQBxnL/dpLpuR4o+4/bZbrz1wrHfMln3tlk1hJTBkSUWDMgJ0wIrTXuYNLiBg8Ug8vOBBQUboaB0rRnIufezs2dTb1Sx3Tps2BlxzVYLt8vr6Gl7FLKaIqFQ6wsYrWIVfJbFdNFYA8Ou6ab9BA4QOMM1M6oRVh9Gw5NlRhjwBwhaPQ3kgDgqCuuOxxQPYEDvSRwOuDJozv4KWLV1C/sEeeubJR6m2chtVzC6gieNyqX8oQj5RBXsDQoLaQcBtKf3HkDJL4SWoAL9SyvjYSDpzXvpwxG233baCjb9JW/d3SkRAqJFQ0uHHFGjEC6ww+DAWBbEbAQkrgFVsDB4+w6My6PKLllKEn42w/ftpcFC9ZlEDjaWBm1U6W2vY8JxD/ZRExxt8cvFHceOXD7OoQQBRR2qZ7DfJpl9gexTMtrBF8Q9cHAIhWq4G+0GyvKPAcagzlANZ4PpIdX0fvXWom+o6oqmobA4tq1hEUZ5wenvvJupuxKiZRUX5adTTH86rlWF5dDNgbzB0ESRoZqqJqkDoB2zZr5qXNoAbd8sbWgbmbt7b4fLZrzJiBNXHFBYMWwsB7bVdZ7rRctAI6O8jNT3UNRBDl5y/lApz4ulI1RFqb+8QZXCOHMCBAwcpxuOnVSsr6Fij+nyksi9UJVVWo/MLTTOgy6xFGeyBkcfhwhGvpo+GSssCbV4NI2B6uV3F7uAOxpVnLE338aqltiOKMvMmUWlpGUVFR9NQdzUlRLZQaV4Mjc1Loz4eOfBFBFxTkeZAfURhEbDaxoYwiA/TcGFODC2dmdKCkSKjx+dftW5XuxfLHtWwDC1DghYtFJCZjh7FdoJ0+qwS+WrIw1Hd0Ev1HeE0Y9Zsqpg3hbo6Guk4r0xCbYsD1TXVVJyXRDNnltOR+mG5LB1YVgPabx1WfiocCkxHlOYbxaYIQcph8xi0UwI8Fp8+qaRc4jHKiZCqs2xiMb2ts5/e5kXBoXq2scIzKTktj5ISPOShNkrxtNCEsUk0HBbFy1g/G6PqJEd6GyIbHoPGflxEmzYugRZMiT8EpXCxlly2fmdHXANro/rCD8NOrIGAReA4ycguPB9wgtIg3iCIAxofeusYXrgiT13swRmxl+dSWbKeu4xKi7LktjVsDeMuI60QsDNwoWnnzh00Z2oBzZk9U+6TwNXZYItc+5GJ5RXoAFw+pKgWTVyrjCaflbdAkwUmvwb4lRM4UzU0P+hwrDjNL0H82ALERZvrk9bHqw/sQh+sHqK6zhgaikiVXdKMuF5aOCWRxubG0/HGQfmIjEqi0gVkAwH5uNOsYnoqnindiOnDw2PNWbsO92Rj/0D2KgCdTqASCizHjjf5nBVHGCSbjLAWYMEhD509wNPYQV7D1/NQOal8Dq1YtoCS4iKpprqaunt6hA8NhAOKcfDAPlqxsIyyxoyjAzzE2rZREHTY6VrQQd1OQQCBI+DoOqmAdRh10qMgfmzXUUkTZpQRHRiNAPh1wVA3FQ8FgQ2Bm3wP8hK9ptVNQ+GJcvdbeUkMpadE055KfItM3SGuUmm5gTKrO/LDaOXcVJpQGPcilMLP/TC3qqF/yvb97ZwRJ9XpBKogNsxGMaOEBrBHlz8IJsHwizyEAzRZbbCMxlYfV6qXhlyptLRiPs2bNZktogG5HV9fggdvS0srNTTU0jkrZpPLm0q4DQAYrRgngpG/M43UxaQ5G5b9Th54bRo8GgaP9sPRZEuc+jHSBcm3XO2wi60EBDu6B2h/lY/2Hh2gPUf7eQXTw204IJfUg6oQBHVnWXK8B9817clJj3oQ08cgC53c2tFf8eZbbTJCqsZ0SuFwUOEA9iOMw6yQDltB9cMFE5/yB8OkSQIpA6YTFLiaVxeHaoYpJbOIzlwxlzKSo6mluYla21plVACq2fYY8LXSeWfOpf6ReKqq65EzKXRddDn4MMttn+WA5ZH04rFcAH6jDjoIXp0fHIEV1vE6HAQrbOflgJDNuNF8SIoTBHXGPR7VjfgMRb81agqHnSyg1MrFaAMj88IlafVx0a57efqVsW1/Tpq3IyvVK1aoqgEO7djSGCCwR+gWD1xnhexggA5utRXt4LXlgK64FHiI5LUmhj6MGs+sa6KntnhpSsXn6fYf/5zOP+8ciouLEU4ozxNPPEX/+NNddM6sMJozJV1uPjFlmY2hbJNAnHLMsPZrPj6gNAIVF5DHQP0hM0iuBQSlfaw40zYJgqZDliHbShbwaD4N8CIN/HjXmLojS+7oQr4SzZGSFNvsOj1oSmnysqIpJdFby4zH5f47PHbncYefs+dwT+qh6h4RKEBay6sg0vngiCC6hhWnYTcEYnQCy9VswqMPm2i5VloO4gzAMqu2qY8OVA9QYlohnb2qgqZNKqK62hpqaGyUVcq+fQcoIWqILjhnCR2s88u1AsxGwfIZkgX/QDg6SYeDoMNwLT87qi44LHlwIEeT8aNp8Giahu21+CyvAjw6jQWRzTSRqUhBEBlmulBMkKEcJUfxYAMRjwicvyiTJo2NfYEjHtVKMeSJDF9a2zxQgjfjQbskjaRTiU8Ni89ZcCkwQ8uSsC48Q7tGQbVf/2kgGmfBwICfDh7romPNETRh0jRaXjFDPiFVffw4dXV10969e6k4P52XqjOosnZAhlNttSsYMuUHvziswkr+8AT4BEFBIxCKLjIteULTfgs6D33gx85XQwcsJgkGMQTDjnfkZaeBy4dRtuHhMLYn3HTZ8kx/epLnz2Fh4Wut9Se1M+f6iYXRI4ls5aubX4M7ZDSccVZBJEMDCNo05pGwCgU6gw9NA8SvBjklVUcqXpz5OI7yaunvz9fR1to8Ouvyr9P3b72NFi6YS339A/Tb39xN/fWv0ccq0igmGu+NUHsdSoaWiqHUCY7X2UmsHTgBzHjTr9PiGJ2LYtX8lhvUdqYf6UPI0ACrsOPHLLN2zbTBsvAer9KCOHz8r4H58Z109R5NZVeMrMvLimqGwaHviJZuEb+GziQENBv4zfnQTCM8jnjh14k1zMo44wCOZzJuPsd3PN/Y1kx/X9NDYRln0Te/fzd98cYbyNfbQ/995x3k9W2nCytyRTGUUarlWXOrw04YDdCN8goQRlr2IVpci2YfGuw3g5LWzJP9Eo8fi9FZJgnrw0pjQJVBx+nYULyj08KYn1Qcz6OFazfbWbtB0yMFsCMhNnLrjPFJQlT9xAK0DAmbQrXfzIRpNkl7mKY7XdPteP7F2QGvsGiZlmslC3jg6gOAIaoqhhtvHnqpgZ7aFkOLzvsy3X3PH6ikpJh+9+ufUurIdloxK4WLAQPTSmqXyZTHEDrKgIMhUTreohlh+QwkiipyGKM60PLaAE2ntziD4jkg4QCPHbbLBj9oKiHeearqoaCUHT6mBypsOTrMK7thkqXo+PyoIe6H1bx66USMrRQ8l7RGRoSvLs3z+pPi3GzNWxFWxsrBD4RaNPFbmWiSDZ05MCqSodJKBRAvLJovFL8DwS0pzyzggd89h9roj083U6VvBt3wjbtoxszZtPq5x6ggoZZmT7YUQ1KEyov9Itcoe1A2TDeizI6wGcUBHYeZOEiQDdUCWo7mscLiGOls2exBOYM6HJHWoYPwiCs/CnZ4RGaEojExlJ8hq441iAHMkQJ4pTg3ugqMuEFWSbcAr62pJ4MznsOqDJY4Q6YNTdNMfCAv6SBTnunXvABcthCYH8uwjs4+evbNGnpifThNX/5lWnn2JdTZsJvOmNRLU0sTeBoBu04LaLmjZY6CyRoEJghNRzjTmglCyBUaeHDAz4ewaRpgphstT/0y3U6n4eRlNWQSLgfMnpBEqUnu9Uw4qOJHK8X+1MTIdQunJsuQrBTREghZOjNbOfiA12JRGEVQEHYtxEgfdACWK44pCwSdzvIKdDpNUOt03ES2t7Kd/vpcPe1uKab0/LmUFNVLly6KohIovT0SmtCynDKd4HjNYkJo+AmR3ilKwqYQk0H7TVlwTR4O6yiLHBhxTGgmQMmAgY0Nq5x0L00fF+MLDwt/KcyaOoAgpeAzrZenkRdnjo/vgsGJiyQCODJXArowQkQiKxwCojz6ABNcEzrOhDPM6YSk6ZZr56npWj5cjBpq+Yp3Ory8pYX+8UY47ajJIJfbTQmxshK3gDQO2YYcAequowRmwOAJgpYR7FVggoR1hDMtwojThzPeQZdRD0cojE6vJ6zZE5OoJC92F3uDPo7vHCmAV8dkeHcum5UhkWpQYKFBwy1Dgs7CqrD9GxSt05uuyWDK13TLtdkMftug07DSm2IYGPHCuBJHa7ro8dea6dePNch9CaOep3Cks4ZJBseh7vYop6H9HIeySNAZb8kwyRIIIoQA0pl8CFuyGDjTA0FTllOumR6OkotRMiXBQ0tnpGBp/xoTgx6ZH6UUPFocYyv0sbkTYkZyM6Ksbe8AVDZWZsgE0cEsDMRrIvy6cIBUSUE3vJ1ex2j6KMEMkwdHsOwAHYBRyX4m40l03M94vB6fpTbnDiO9ThYkU+dhygUsupAMuslyUoTKNxTAZ5ZHA3kjoU4MHvg1P+LZ0a59EnGLcPXnstFdMibqONOe4D4PesdkqJECeLJwTMzO+VNTlVEmgEARKa4VZJfD2i9xVkfYkBIpx5ZhJZCzD65KZzEFgHgHyQ5bSZVi2gHLQXi0PD2l6GwDYD5JoiMQ1ukNJRYIo5WHTgc6gDAf+mSxYTMwEKEPC0GjsBbINJajUiI+IEMpOg6E+AfRoiBWOn2IXLhMF3681wP3YrqoYnoyxUZHPs4MG/kIQkilYM2p9EaGP7B4avxQRqpXjJIAdMaW1wm7cI7IoJ7QPBrwc1WZjHdN4oy2N5qCGkyHjbTwmjQ7rNMJwToUgrtZ8wHBshUfusDJwwfysMmKz06rO8GG6QePxWen09Bhi8ZBydtkCQURaaUVXkmoXAfwDk+8hH5SYTS+HPxX7mvr7S4BnGikYIQ9UlYYv33ZzDTuLN0wOjNASuI44MAFk80YAHo9SKM1WDrrHW6kOXNeOs3kQuPjuHg5l3P6svOxXQOjsjR5ApGj2ATgNcpl1xnQcQx7VGLYXvDptKYbAKqNW95gvEsTGIDygaZe36zugjo5IJuPIDYroLNlV3nxizhsVvEoERNJq+am+BPjIx9jYsgvGJ9QKTBauF1hD501L3lobE4sDXJhFVQGtlcf6sdydMkYaEQz3o4LuGgQsK2an0bf/UQx/fj68XTLp8fhzmJRFDRSYAmp5WhYcmyylsuQ1teHhhEvQBiH5jHjtV/LsPhMcUHpzbSaCbfPc4iD2WkeyuED542alhUPXvSOaa14TBTeekvZqR7pQPt8MMUKEIHDzNdgsrQuoNSKCyfYqnmZNL00AXsSD3IfB14WYmBUdiZ4hMjj4t/PVvvi/3kAz2NwAnskcACkkNKcRGZ08KKB8Pqeb15bTCvmBN6LiWlkd2UXvbChiV7b1kL42F2kizWZy6BmWy1Ll8npBhyVH/9IJYRixDkJQGDyCCTQsGimLNtj8HP8MB88d9MFizPojFmpsi3/rzca6Ck+MDKAM4EV/5JlWXISxHgjqLa5jx5dXUcvbmwSMap4+DHLdyJovmB+5JWXFUW3f7aMxo3x3sHxt4eaOgBzwT4Kt99+e8dtt93WkRznOqOqoT+6qrZXNFrB4eqg3SZoVHh0wTQDw/bCw1zs4IaY9p5BmlwcRwk8xAHYus5mm2bm+AQamxtNHd2DVNPYL68MxlVPnEm4FS08aP42wYJVFhassMDwi2tHWEDYWXZHPmYSRKEi4grFIoXRZSuy6BPnjqH0JI9cpsbj/q2dg7I0BvOlrBDXnj2GEtgAxKN7qQlumlQUJ3dP4WEpuRFZZOJHtatqWyujUQA9UFa0E17Ifs1Z+bSoPP4NlndLWFh4mxU9CiexKTTCnspI8Txy8dIsiouNNIzOQKYKXBDVCirIGH2W6TSgBRccQ2hyfCTFR4/+PCXeQblkWgrd8qlxdN05Y3g5lUQLypOprCBO4vFqn2CYeZpwlocxitUsm46E35kHoOPZlXozj7jqwHCdzB2MsqvvxStEc30uW5FNRTnRotALy5M4XstSkHscmCcj2WPVLxAfXJrgdCocXFYYl1NLEmjptIQWPol+wQoBI/OEOKVSsKbzGjbsnpnj43ZcxIqBSsvb6FQsH0YBhKwqECiqCgf4DL846q32BVnRdM2qXD5b1CgB+PqH+Ywa4PwUf1qimz59YR797EsT6K4vTqCf3TSBbrqyUEYTfL7JKoCRN4AQH6aBKNDlAXQc+OBqWSZPAFgZ6TftyQSg09hp1QEJuekeWQI6UZAZRR9blilvKpYblUNgMo8Wi3npCOVCE5g2ghDsMHIyyw6ApqYNjFDXnJVDmameh5n0vEScBKcxUgh2R7rCf33hkrTOOZOSZegOFMAqkKMwgQqMjrNp7MCewO1gF1Vk0rh8db8lAOPy0TW19P17D9Cuw4HXLWJOxu2CmFowslzM6XBG4esDahnLki0lUvlaB5+RSlUR1uXQCOazywcvYLkQi++t4hWGsTF4RzgbkVBGPX3ZYpVxiTItmppCmXy2h8IZM1Np3pQkqm5Sd5/jKTe82V9ni93YFbPS+GTwyFNiyCvoRWei6JqbEVQtpUi4QHjZilyaPSFuKxPv4ZM8+FXBIXBaSsGCkPODGUmeh689K5utaK8xpMHlA05IGBG2dgdoOAtmTUiQpaiJDbvb6IEXa2n/kW55UejJAGs96JMU9hRmtpK5qQYXcerBWnQ0DqVLuk6WV1xrhcQHvgT0RR6dfvC5cfQNNozLCnFFWcvTYAXkYE/vML2ypZlqmtRXAVBXvOwMCgPEse10weJMefc2TgI8RX/Po0epoSXwFYFCnmJmTogXI/TKlTmUyqMl5EgZTQXWZQasURGjxCKeulbNSWb7IfznPG3gOscpcbojBRSD1TnszvLi2FcvZ83DmarfWCuQjjAKaJdRFVCgvVJotW7GdHHhkkx526vGsQYf3f9sNTW3Dch8PK000YoJDRhsvfJxWaMMkj9+LJrqcQMj8ikFnEn5PJTnpkfJfZyqwZFGWGyg0yaOjZUV0kXckbPKkmjlnDS6bHk2xXDZ9SiFuvXzdIjw2JwoWVnUNKmTE5303LpGeutg4AvOMCjTUzzUyHWN59HnrUOd9MRr9VY58MLTCLrmzBz67EX5dP2lBXTeonRVQ7tsRiEBBFlZ8L6s/OwoVqTM4bQkz91MfUTiTwOnrRQAN3olz38/XDU35fh5i7NF40cVDg463WpXIQgNfmWPDPL0g6/cYbRZwMPn9PGBToch+8SrdYQbiKUv+c/Xpz5xgKfLMcSagHX+8uZmsUtUHhYkf2k+deiwxYPNMjw7efN1xfSLr0yQ41Pnj5Elod3BNpT9gGtBGCVNmKzwo06Ti+Lpq9cU0c+/MpFHlFKuX7zEYzpobOunex+vohqeJgAo5aTCOJkS03maiWUFe2R1La3bqRYH0POi3FjKZMUBetnOUrdLmpDKKbAXm2SJfLJ96vx8PPH1PE+n93LfnXy4NXDSJWko8BL1OC+bRkrzouZXNw148PY39bITFIwLC0fKGFxQ1A4Ni0aYOzmRErjyqNoXPlbAZ2mgoTHvY7WBxsGW957KbsJbdvYc7uZhtp+XrPEiA8BI87fnamjdW23CD2AVI0s4gVEGDSbhjMUw/K3/KqZ5vJLBKIWztKwwVh7ePVztE7tBJQ/I6OPRCDc24wXumAY27mmnvz5TTfIMLnc4Hrk8a346fe2qQtmVhVyh8wHAhVI9v6GZKqt7ac6ERJn2UHYoI0aqLXs7aM+RLnmyCy86RX4aDa399Pfna6ipfUBG6tGAjYNvuoXRZy4qorPnp2wLDwv/Op/IByyG08I7Vorbb7/dz4qxI9rr8ozJ8M47VO2LwLMY9huc0dN2eeFRB4w/9NWFSzPls0SlBbFys8ucSYnSGDjL0NBYmmXxamIW3i3JDZvESzPMy3i29MpVOfJydo1tPJqs4VECq6KreL6FzCYehls7BsnPBVErBGXM4uTC9IIywI/NsorpbASmBBQSnbafp6I9lV3ChzMSjQwXcZ09w7RpbzvhrT81jX18+GRbGptqOIOxVL7pikLi4dqSiBWUn48hzk81ELaZsUfx5Ov10uFYViMvAAY3npyHbVHbMiCj4ngeRaBc+DTofU8fY0Vsk7JIGt3W4qqTDn8XLsmmy5al1Xg9EV9lOwKXxt8R3rFSAKwYQ6wY21MSIvNzM6OnoBJ45bJor66hAygwzohrz86lwuxosaiLWSn0WVTJI869/6ySUULP79jiRvQrW1toyYxU+ciM5ocCPczD7IrZaXQ+z/FQpDJWCixP0XGYhsbnx9Ic7ijcYYT3bHV2qxehQDamm6N1fbIvYira5n0dtOtQl0xveN0P11FeZI7lMeyKHF5injM/g1bOTRelquByYWrbzSPZlSuz5ZWDAHhf3d5C+GTGpj0dvLKKldEIQFut5dENtlAR2x2YlgDUbIx1u8LbVT3yJkG4eyo76fFX6mVkwvRrj4RwLIXASYc6r5yXSZ84L7szOcF9G0c8xH0FjneEd6UUAGfWd9ttt+7OSvGML8iOK9rBxlOHvB9CmylWwQEuFirSy2dNCp/508YnBLSd0dzRT7964Ai9uLFZzlKs66E46Ijf8/yLbd/rLy4Ims9f5tHjjR2tdOkZ2WzFB4xUpMUrCSaMjaPvfnKc3EiymDtvwZRkeSwf79mCUiDryhofJfKyFhthGlCotw528hIugW64pICuZCNvBRuUCZxHM49AN/Eot3JumnQwpjGMOJi/sR0/b3IyK5jq4E5W2l/+o5JWb2qhqjofFefFiJIClbU+Wr+rjVrbuTzsnzounkdENU1AHsJwcbLBZsLohRFQFFo3moalGFB6fLKLp65ePuF+zBG/fSd2hIl3rRQAK0YLjxibc9IiJ6YnewvRoTgb1TsuRIXVYTn4wWOJ3b5hHjXYoGOWfbzk/OOTx2gtd3AUD7EYovH+rWqekl7d0iKjxFLu1AsrMu0tdhhrv32kSt7YgtEGNokeQeCiEYtyY+SshQKAhlUOjLVNfLZhlAEdZ93koliaxwqjsX5nK5+pRN++roSmlMTLcI+72yeMjZezn5flo4xNfKNj+wF8vpO4Q9VIgc9RdFrTCqbIJdNSeVpxy4j5r9cbaOv+dpku0NktXWw/lCRQTJTqDpQXDwdDcTAd4OsKkA2lUO0aAKZCjBALy1Poxkvy+rJSPb9g2k/Zjhj9dbzTxHtSCoAVo5lHjC0FWd7itGRvEToEj8QHK4YCtBxGHs5kdPz63W303Nom+bINGgh1RoOA5+CxHjpc0yPXQa45K1c6GUDH/IONrdWbmmUZiheVovOwa6eBKQBnezGnwTazBhTudR7S27tYcXlEwyYcW+c031AK2CkwZhcaoweAqREX6DAl+DhfLDWjWRkAjBgbuS54HzdGC2xjQ+kwMmAUWjUvXRQSZX9hYyM9+GItRbMCYIcWHYoRCyuy6azE2C+BnfTnp46L7aGU3WpDac5AWCkEr+DKU3lUy+spyI7+Jcf9mBUi+HNF7xB6rH9PYGNmDx9fWzo96ZVvXDeOCrJjZZ2slFp+LCiDDQ1Wy2cCVhT4tIFSCKviDPCgoTHIY28AnaSBMx1XGcGOjmpgg6y6IbBJp8SMyPe73mbFMoFXGoBfzXBcLubt5g5GZwFwobjYXg4FXLDCvH7X3w7zaBTYZQWglHt51fDASzUyTQGYAvD9MMjENPCXZ47TGlZm7N7e/plSuuMLpfTJ8/MolpXoubWN9N9/PUR33neI7n7oqOxt2CsM9D4KawUBGM+DbBedMSedvnRF/kBBdsyvmO0ubke1Pfoe8L4oBcCF2c2d/bm5E2If/9Z/FckXa7CkxBRh10b8+MFWceADJpoWAO6fGCFPZITsdGI7G6hnRfrb89VyPQTpoQDYQJOtYSs5HGwepbIhO5HtCg3MuWt57Y/hXOUJqFvd9SYcViu4EIUOxp4IFMu82Ib8EOriEed4ffBusdejttkf5lHg1t8foL+/UEO7eZUCYLPqNw8flYtiX726iD5zYb6srsaNiaWreEV13uIM6mN76/l1zaw0TfIVI1kSa+jiClTbQIHPXphNN16a1z0m3fsDjvghjxD2bfrvBe+bUgA8Whzk3+vLS+L+dPN1YwcXTk+VzkJjBSPQKbYy2CzKg37KSPWIwagRxUPuZ7lBL1+eLUtBcEICDNE+jEwMLAHbOoZo9sQEWSlo7GGjbR3bC+r1TepA5WHMQnkBKBN2IaN4nf/wS7X0+Gt1cjZqYPpQH1rx03FekuoRBoAdgiBoG3e30/88UCkrKmBsTjTdeFkBXc1GK0YOE1DQ+VPkgRxWBHWDsTLWde30ocJ41M/DJ9NVZ47hKSO3OSPJ/R2m/5RPylNe0zhdvK9KAXDh6nl59G22AX7zlSvye85ekCl07LJJ3dSPBd2oTHPE4XJLP3cYlm8aWAHAMi/Ji5WzBUAfw+DEPRYA9gzw4nHM4/psg8H35Bv1Mke7ZKECXj44D9gl6GwAG0jY5cQnHtfvbrWmsADqW/vVi8W4IzE6Ia0Glq0LypNoSnEc5xEmewvYIAMw+uAqsLapsNTEoXcmYcxiNaPCbABL+ZCzVU4c/I9teXwR8HOXjKVPnpd9MCne/VXmw0WuQCO9D3jflQLgYayJ63crnxXf+ewFObWfurBQ5mOciVLHUBA6flQ3YHpAJ2JJCsPreEOvvOj9pY1N9OKGJjV9oAF5BYE3zso2NwN5zOAlb7llh+DM/ecrdfTm9lb5kJtA8sL0w8tk7lg9ymB1g2MLG6q1TQPUy6skGH4ARrujvHyEkQlFxJyPHUYAfYmn6r7DK5YvXV5AuRleuRiGO8aO1fuoncsH/uc3NNLP2B752q/20CNramW6AmQFwstTKJsAlwnEVQ5GTUx/Ewrj6evXFNP5i1K2RXtdX+Cov3Ed3tWy82Swcv9gwCMGzsuzBoeH79i0p6f83ieO8EqjS3090J7XGWhVCZrFQYuoT2bHeF2yF4AzCWcq5l8MAuhwdGh+Vgzd9cXxskKRG1+5AWHdw37ASuUfPL/DdrDzRKPzKIH0maleuvML43n0UasbLJd/ev8hepYNP8z7d3BcCts0+O7ns+saqYuX3K9uw0fheuiH14+nZTMCtw8CUNzv3rOfqmr7ZHcWG1MoOwzvPi5PNI8guDZy1rw0KS/K9dP7D4tsKKTZAgBGFijLyrkZdO1Z2UMFmZ6HKSz8TlYGeW3ABwFnGT4QsHKMZ33/MS+9zv37C3WRL29ulMoq6xqHUgDlAqZfzdfaLoEy4INx0CPsT8wqS6TpPDJgS1yv83FmHanroQdfqJWzFbt9wbcRqvxwpmLYvvPGMhn2AbyQFGfz07zCgew7ri+VDTdMVygDppRH1tTRL/5xmDs2nb51XbHcQge08FT324ePcJ7Nkh86E/deLpiaJGmxV5LFS1N8JhNAGzz6cq1cIENZeIRlqiobyjzEo146Ky2uSp+9IKU+PjqSl5z0O1YI3Mf3gUG31AcOv9+fzpX5eGfPwPWvbuvIf2R1Da/Pu6XhgkaNIAQrh4IaPfDZxy9eVkilbF9gOIfB2NIxKMvOLfvb6c0drTzlqAtV9iZrENRlchh3P7mhjOZMShIqlA0rHNzXgHsZfn7TRPsKJYBpCnsIf+MRyMsG6TVn59KUogS2N/pkl3UTG5kARiHskfyIl534LpcTtU399NgrtbKRhRFEKa2yJ3C/KkaZuZNT6bIz0oenlca/yXHYg3jmg5gunPi3KQXA2s9dMFLBCvLl/VW9Z7y4sS3qxQ0wAAfk68nqTBFGR8k4YNHgoMG/xAqBz2drYKf0+fVN8u2MfZXdMtzD0ITCCKBbEmCPNX1gRAHla9cW8TydAS7BG2+10I//97AYdjddXig3uHBnEL6Dhj2Sf71eTz6fSgyjEruzsDWwja8+QKuvCIfRpbxSumx5lhiT6GwYq5v3trMCNckVYNRHnRRqOuNkVMxL1fMXZ9GSaQm1aQnufzDpN9w2J72v8v0ESvNvBysHJuKren2DX9hxsGf8E3y2bNjVIvMrvk5jd6RdPPSogp87FEvCL19RKA2ugbQwTDGKPLy6jh58sUbufwxANXzAVYBiTOFR58LFGfJpg4aWPnqdjdJt+zvEyEyKd9H4Al5RcDLc/IPRBx2nFja4uqumFfSrMhRxAErp3LwqKR0TIx+Xx/Y69jewhMaIY++1sJ2L/RBsg585P4POnJPSz6PUGl6t/JKzwt3X73rL+t1A1+BDwYjfX8qtckNnz+Dl63Z1pT/+Sg3tO9olhiLOcmnkoFFDeQZ5fYsVxjfZ2s91rPsBbCP//O+H7Ln75NB3W6l7OPUyEWcvznjM9YjHHzoQRnJAaZHauYS0HOGBPLW3AemSBydWtpSyk3A1FqPIgvIUuqgiY2RCQcyuiIjwX3P0Y8x7wtvwP0gY1ftwwKMGtisr2Pe5+ub+Zev3diS9uqVVLhfjjivMKGp4VY0KF0aY3DlVFi87nuPzY/iM9qivCfM0gjuXtvKZrg3AYGg5GqoJIFMDHWfzBLEqXiGCbgRH+cVlj5ZryURQKRnJrituhF46LdE/pSSuMiYq8jEux//yVPG2pPmQoKvyoYMbI4F/oRyX1rcMLN15qDt77c522rK3VfYhUFIYhdgAQgCdiDkYm0YZbAhiswi7mbiC2sPLyoDxanUKoDvKpjmqL/EGv463O9b6kTC7mtcKqjg4/BNEUyMCRgYYlPh4/rwpKTR/UuwQT017or0RTzHfE8y8gxUysCP2IUGK/VECdzZuOpjGx4UdPUNn7zvSVbpxT1fYlr1tVNPUK5tNGH7V8A4bA3OyanCE1bQjokIA1UVvWbA7TsMRb4dDpWMalEPSm/EBv5oeFFtSrIuK8+No3uQUml4a21eYHbWV7SfcTIvnMA59FJRBQ6r0UQQrB6zEUvadywbfhQ1t/eUHjvqiYblv5tGjqXVARorwcPUchgwAIeGM0J3HgHdUOiaM6mzLFa+O13EW2ADGpAAlRbkQhzuxcbPQ/PJUKi+JpeLsqIbEeNfasLBwvBdiNStCvaT9iEGq/lHHyIgf68XZfKzw9Q9X1DT2F+081BXNKxd5W39dM7afh6RD0B2w49RKwOq7oGoaHSnQcSYdNGV4qtnf4oEywFHREgysPrBFHi4bVNjFxJP6M8fHjLC905ae7NnKdsJrnOJFZt/L/uBr+h8xmK31kccrr4y4liwZKeQzbCo38MqePv+k+mZfXl1Lf/qx+gHXoRqffOujqa1PbvQZwpVUfWYL0HmYW9QqAFCujg/4dRLYLvBLWJKwh9PgD3dcpSS4KSPZK1dCx+Z4KTvV7ctO9dRkJHuOsJJsYOZXOdFOzqcZqf8ToFrmPxB+v9/DDZ3G3hLuqDI+Wyf29vnLW7sG8moafWntXX5ve8+wXLTCE1eNLawoPYPUz8tZbCLhwN6AegbV0gAbvGx0qaWjuK5wina7KCURCuBhw9Yrd03FRYdRRpK7Izs1qiEmJqIyyh2BR/P28rGfZR5lOR1cxo+MrXC6+I9VCif4jMZ16mT2jWG3nI+x3NeZ/QP+MTzl5PQN+jO6+4aj2zsHIthYDePlazgufvUPjgSvU5R+jMRGR4xEeyLEjfFGjCQmuAe50zu8keF1MdERx9jQrWU+tgnkwtQ+TtLI/nZWAjYt/5NB9P8BhJmhOPTrBPgAAAAASUVORK5CYII="/>
          <p:cNvSpPr>
            <a:spLocks noChangeAspect="1" noChangeArrowheads="1"/>
          </p:cNvSpPr>
          <p:nvPr/>
        </p:nvSpPr>
        <p:spPr bwMode="auto">
          <a:xfrm>
            <a:off x="1736725" y="-144463"/>
            <a:ext cx="837156" cy="8371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6" name="Table 15"/>
          <p:cNvGraphicFramePr>
            <a:graphicFrameLocks noGrp="1"/>
          </p:cNvGraphicFramePr>
          <p:nvPr>
            <p:extLst/>
          </p:nvPr>
        </p:nvGraphicFramePr>
        <p:xfrm>
          <a:off x="4295801" y="908720"/>
          <a:ext cx="3456384" cy="210312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val="20000"/>
                    </a:ext>
                  </a:extLst>
                </a:gridCol>
              </a:tblGrid>
              <a:tr h="263796">
                <a:tc>
                  <a:txBody>
                    <a:bodyPr/>
                    <a:lstStyle/>
                    <a:p>
                      <a:pPr algn="ctr"/>
                      <a:r>
                        <a:rPr lang="en-GB" sz="1400" dirty="0"/>
                        <a:t>What will I</a:t>
                      </a:r>
                      <a:r>
                        <a:rPr lang="en-GB" sz="1400" baseline="0" dirty="0"/>
                        <a:t> know by the end of the unit?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73772">
                <a:tc>
                  <a:txBody>
                    <a:bodyPr/>
                    <a:lstStyle/>
                    <a:p>
                      <a:pPr marL="171450" lvl="0" indent="-171450">
                        <a:buFont typeface="Arial" panose="020B0604020202020204" pitchFamily="34" charset="0"/>
                        <a:buChar char="•"/>
                      </a:pPr>
                      <a:r>
                        <a:rPr lang="en-GB" sz="1000" kern="1200" dirty="0">
                          <a:solidFill>
                            <a:schemeClr val="dk1"/>
                          </a:solidFill>
                          <a:effectLst/>
                          <a:latin typeface="Comic Sans MS" panose="030F0702030302020204" pitchFamily="66" charset="0"/>
                          <a:ea typeface="+mn-ea"/>
                          <a:cs typeface="+mn-cs"/>
                        </a:rPr>
                        <a:t>Recognise that living things have changed over time and that fossils provide information about living things that inhabited the Earth millions of years ago.</a:t>
                      </a:r>
                    </a:p>
                    <a:p>
                      <a:pPr marL="171450" lvl="0" indent="-171450">
                        <a:buFont typeface="Arial" panose="020B0604020202020204" pitchFamily="34" charset="0"/>
                        <a:buChar char="•"/>
                      </a:pPr>
                      <a:endParaRPr lang="en-GB" sz="600" kern="1200" dirty="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000" kern="1200" dirty="0">
                          <a:solidFill>
                            <a:schemeClr val="dk1"/>
                          </a:solidFill>
                          <a:effectLst/>
                          <a:latin typeface="Comic Sans MS" panose="030F0702030302020204" pitchFamily="66" charset="0"/>
                          <a:ea typeface="+mn-ea"/>
                          <a:cs typeface="+mn-cs"/>
                        </a:rPr>
                        <a:t>Recognise that living things produce offspring of the same kind, but normally offspring vary and are not identical to their parents.</a:t>
                      </a:r>
                    </a:p>
                    <a:p>
                      <a:pPr marL="171450" lvl="0" indent="-171450">
                        <a:buFont typeface="Arial" panose="020B0604020202020204" pitchFamily="34" charset="0"/>
                        <a:buChar char="•"/>
                      </a:pPr>
                      <a:endParaRPr lang="en-GB" sz="600" kern="1200" dirty="0">
                        <a:solidFill>
                          <a:schemeClr val="dk1"/>
                        </a:solidFill>
                        <a:effectLst/>
                        <a:latin typeface="Comic Sans MS" panose="030F0702030302020204" pitchFamily="66" charset="0"/>
                        <a:ea typeface="+mn-ea"/>
                        <a:cs typeface="+mn-cs"/>
                      </a:endParaRPr>
                    </a:p>
                    <a:p>
                      <a:pPr marL="171450" lvl="0" indent="-171450">
                        <a:buFont typeface="Arial" panose="020B0604020202020204" pitchFamily="34" charset="0"/>
                        <a:buChar char="•"/>
                      </a:pPr>
                      <a:r>
                        <a:rPr lang="en-GB" sz="1000" kern="1200" dirty="0">
                          <a:solidFill>
                            <a:schemeClr val="dk1"/>
                          </a:solidFill>
                          <a:effectLst/>
                          <a:latin typeface="Comic Sans MS" panose="030F0702030302020204" pitchFamily="66" charset="0"/>
                          <a:ea typeface="+mn-ea"/>
                          <a:cs typeface="+mn-cs"/>
                        </a:rPr>
                        <a:t>Identify how animals and plants are adapted to suit their environment in different ways and that adaptation may lead to evolution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extLst/>
          </p:nvPr>
        </p:nvGraphicFramePr>
        <p:xfrm>
          <a:off x="7820995" y="908718"/>
          <a:ext cx="2697409" cy="2103122"/>
        </p:xfrm>
        <a:graphic>
          <a:graphicData uri="http://schemas.openxmlformats.org/drawingml/2006/table">
            <a:tbl>
              <a:tblPr firstRow="1" bandRow="1">
                <a:tableStyleId>{5C22544A-7EE6-4342-B048-85BDC9FD1C3A}</a:tableStyleId>
              </a:tblPr>
              <a:tblGrid>
                <a:gridCol w="2697409">
                  <a:extLst>
                    <a:ext uri="{9D8B030D-6E8A-4147-A177-3AD203B41FA5}">
                      <a16:colId xmlns:a16="http://schemas.microsoft.com/office/drawing/2014/main" val="20000"/>
                    </a:ext>
                  </a:extLst>
                </a:gridCol>
              </a:tblGrid>
              <a:tr h="311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Significant</a:t>
                      </a:r>
                      <a:r>
                        <a:rPr lang="en-GB" sz="1400" baseline="0" dirty="0"/>
                        <a:t> scientist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91802">
                <a:tc>
                  <a:txBody>
                    <a:bodyPr/>
                    <a:lstStyle/>
                    <a:p>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nvPr>
        </p:nvGraphicFramePr>
        <p:xfrm>
          <a:off x="4295801" y="3088607"/>
          <a:ext cx="6222603" cy="3607886"/>
        </p:xfrm>
        <a:graphic>
          <a:graphicData uri="http://schemas.openxmlformats.org/drawingml/2006/table">
            <a:tbl>
              <a:tblPr firstRow="1" bandRow="1">
                <a:tableStyleId>{5C22544A-7EE6-4342-B048-85BDC9FD1C3A}</a:tableStyleId>
              </a:tblPr>
              <a:tblGrid>
                <a:gridCol w="6222603">
                  <a:extLst>
                    <a:ext uri="{9D8B030D-6E8A-4147-A177-3AD203B41FA5}">
                      <a16:colId xmlns:a16="http://schemas.microsoft.com/office/drawing/2014/main" val="4208729436"/>
                    </a:ext>
                  </a:extLst>
                </a:gridCol>
              </a:tblGrid>
              <a:tr h="282315">
                <a:tc>
                  <a:txBody>
                    <a:bodyPr/>
                    <a:lstStyle/>
                    <a:p>
                      <a:pPr algn="ctr"/>
                      <a:r>
                        <a:rPr lang="en-GB" sz="1400" dirty="0">
                          <a:solidFill>
                            <a:schemeClr val="bg1"/>
                          </a:solidFill>
                        </a:rPr>
                        <a:t>Key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2251907"/>
                  </a:ext>
                </a:extLst>
              </a:tr>
              <a:tr h="3303086">
                <a:tc>
                  <a:txBody>
                    <a:bodyPr/>
                    <a:lstStyle/>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endParaRPr lang="en-GB" sz="1100" baseline="0" dirty="0">
                        <a:solidFill>
                          <a:srgbClr val="FF0000"/>
                        </a:solidFill>
                      </a:endParaRPr>
                    </a:p>
                    <a:p>
                      <a:pPr lvl="0" algn="ctr"/>
                      <a:endParaRPr lang="en-GB" sz="1050" b="0" baseline="0" dirty="0">
                        <a:solidFill>
                          <a:schemeClr val="tx1"/>
                        </a:solidFill>
                        <a:latin typeface="Comic Sans MS" panose="030F0702030302020204" pitchFamily="66" charset="0"/>
                      </a:endParaRPr>
                    </a:p>
                    <a:p>
                      <a:pPr lvl="0" algn="ctr"/>
                      <a:endParaRPr lang="en-GB" sz="1050" b="0" baseline="0" dirty="0">
                        <a:solidFill>
                          <a:schemeClr val="tx1"/>
                        </a:solidFill>
                        <a:latin typeface="Comic Sans MS" panose="030F0702030302020204" pitchFamily="66" charset="0"/>
                      </a:endParaRPr>
                    </a:p>
                    <a:p>
                      <a:pPr lvl="0" algn="ctr"/>
                      <a:endParaRPr lang="en-GB" sz="1050" b="0" baseline="0" dirty="0">
                        <a:solidFill>
                          <a:schemeClr val="tx1"/>
                        </a:solidFill>
                        <a:latin typeface="Comic Sans MS" panose="030F0702030302020204" pitchFamily="66" charset="0"/>
                      </a:endParaRPr>
                    </a:p>
                    <a:p>
                      <a:pPr lvl="0" algn="ctr"/>
                      <a:endParaRPr lang="en-GB" sz="1050" b="0" baseline="0" dirty="0">
                        <a:solidFill>
                          <a:schemeClr val="tx1"/>
                        </a:solidFill>
                        <a:latin typeface="Comic Sans MS" panose="030F0702030302020204" pitchFamily="66" charset="0"/>
                      </a:endParaRPr>
                    </a:p>
                    <a:p>
                      <a:pPr lvl="0" algn="ctr"/>
                      <a:endParaRPr lang="en-GB" sz="1050" b="0" baseline="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3640167"/>
                  </a:ext>
                </a:extLst>
              </a:tr>
            </a:tbl>
          </a:graphicData>
        </a:graphic>
      </p:graphicFrame>
      <p:sp>
        <p:nvSpPr>
          <p:cNvPr id="7" name="TextBox 6"/>
          <p:cNvSpPr txBox="1"/>
          <p:nvPr/>
        </p:nvSpPr>
        <p:spPr>
          <a:xfrm>
            <a:off x="8976321" y="1312453"/>
            <a:ext cx="1561331" cy="1631216"/>
          </a:xfrm>
          <a:prstGeom prst="rect">
            <a:avLst/>
          </a:prstGeom>
          <a:noFill/>
        </p:spPr>
        <p:txBody>
          <a:bodyPr wrap="square" rtlCol="0">
            <a:spAutoFit/>
          </a:bodyPr>
          <a:lstStyle/>
          <a:p>
            <a:r>
              <a:rPr lang="en-GB" sz="1100" b="1" dirty="0">
                <a:latin typeface="Comic Sans MS" panose="030F0702030302020204" pitchFamily="66" charset="0"/>
              </a:rPr>
              <a:t>Charles Darwin</a:t>
            </a:r>
          </a:p>
          <a:p>
            <a:r>
              <a:rPr lang="en-GB" sz="1000" dirty="0">
                <a:latin typeface="Comic Sans MS" panose="030F0702030302020204" pitchFamily="66" charset="0"/>
              </a:rPr>
              <a:t>(1809 – 1882) was born in Shrewsbury and was an English naturalist and biologist. His scientific theory by natural selection became the foundation of modern evolutionary studies. </a:t>
            </a:r>
          </a:p>
        </p:txBody>
      </p:sp>
      <p:pic>
        <p:nvPicPr>
          <p:cNvPr id="9" name="Picture 8"/>
          <p:cNvPicPr>
            <a:picLocks noChangeAspect="1"/>
          </p:cNvPicPr>
          <p:nvPr/>
        </p:nvPicPr>
        <p:blipFill>
          <a:blip r:embed="rId3"/>
          <a:stretch>
            <a:fillRect/>
          </a:stretch>
        </p:blipFill>
        <p:spPr>
          <a:xfrm>
            <a:off x="6098945" y="3455799"/>
            <a:ext cx="1902293" cy="1297998"/>
          </a:xfrm>
          <a:prstGeom prst="rect">
            <a:avLst/>
          </a:prstGeom>
        </p:spPr>
      </p:pic>
      <p:pic>
        <p:nvPicPr>
          <p:cNvPr id="24" name="Picture 23"/>
          <p:cNvPicPr>
            <a:picLocks noChangeAspect="1"/>
          </p:cNvPicPr>
          <p:nvPr/>
        </p:nvPicPr>
        <p:blipFill>
          <a:blip r:embed="rId4"/>
          <a:stretch>
            <a:fillRect/>
          </a:stretch>
        </p:blipFill>
        <p:spPr>
          <a:xfrm>
            <a:off x="7897232" y="1444389"/>
            <a:ext cx="1079088" cy="1322754"/>
          </a:xfrm>
          <a:prstGeom prst="rect">
            <a:avLst/>
          </a:prstGeom>
          <a:ln>
            <a:noFill/>
          </a:ln>
          <a:effectLst>
            <a:outerShdw blurRad="292100" dist="139700" dir="2700000" algn="tl" rotWithShape="0">
              <a:srgbClr val="333333">
                <a:alpha val="65000"/>
              </a:srgbClr>
            </a:outerShdw>
          </a:effectLst>
        </p:spPr>
      </p:pic>
      <p:sp>
        <p:nvSpPr>
          <p:cNvPr id="27" name="TextBox 26"/>
          <p:cNvSpPr txBox="1"/>
          <p:nvPr/>
        </p:nvSpPr>
        <p:spPr>
          <a:xfrm>
            <a:off x="6203213" y="4923173"/>
            <a:ext cx="1733653" cy="246221"/>
          </a:xfrm>
          <a:prstGeom prst="rect">
            <a:avLst/>
          </a:prstGeom>
          <a:noFill/>
        </p:spPr>
        <p:txBody>
          <a:bodyPr wrap="square" rtlCol="0">
            <a:spAutoFit/>
          </a:bodyPr>
          <a:lstStyle/>
          <a:p>
            <a:pPr algn="ctr"/>
            <a:r>
              <a:rPr lang="en-GB" sz="1000" b="1" dirty="0">
                <a:latin typeface="Comic Sans MS" panose="030F0702030302020204" pitchFamily="66" charset="0"/>
              </a:rPr>
              <a:t>Offspring</a:t>
            </a:r>
          </a:p>
        </p:txBody>
      </p:sp>
      <p:pic>
        <p:nvPicPr>
          <p:cNvPr id="28" name="Picture 27"/>
          <p:cNvPicPr>
            <a:picLocks noChangeAspect="1"/>
          </p:cNvPicPr>
          <p:nvPr/>
        </p:nvPicPr>
        <p:blipFill>
          <a:blip r:embed="rId5"/>
          <a:stretch>
            <a:fillRect/>
          </a:stretch>
        </p:blipFill>
        <p:spPr>
          <a:xfrm>
            <a:off x="7865463" y="4725922"/>
            <a:ext cx="2608470" cy="1739241"/>
          </a:xfrm>
          <a:prstGeom prst="rect">
            <a:avLst/>
          </a:prstGeom>
        </p:spPr>
      </p:pic>
      <p:sp>
        <p:nvSpPr>
          <p:cNvPr id="30" name="TextBox 29"/>
          <p:cNvSpPr txBox="1"/>
          <p:nvPr/>
        </p:nvSpPr>
        <p:spPr>
          <a:xfrm>
            <a:off x="8001238" y="3411578"/>
            <a:ext cx="2487251" cy="1169551"/>
          </a:xfrm>
          <a:prstGeom prst="rect">
            <a:avLst/>
          </a:prstGeom>
          <a:noFill/>
        </p:spPr>
        <p:txBody>
          <a:bodyPr wrap="square" rtlCol="0">
            <a:spAutoFit/>
          </a:bodyPr>
          <a:lstStyle/>
          <a:p>
            <a:pPr algn="ctr"/>
            <a:r>
              <a:rPr lang="en-GB" sz="1000" b="1" dirty="0">
                <a:latin typeface="Comic Sans MS" panose="030F0702030302020204" pitchFamily="66" charset="0"/>
              </a:rPr>
              <a:t>Evolution</a:t>
            </a:r>
          </a:p>
          <a:p>
            <a:pPr algn="ctr"/>
            <a:r>
              <a:rPr lang="en-GB" sz="1000" dirty="0">
                <a:latin typeface="Comic Sans MS" panose="030F0702030302020204" pitchFamily="66" charset="0"/>
              </a:rPr>
              <a:t>Adaptation can lead to evolution if the environment changes. Fossils of giraffes show that they used to have shorter necks. They have gradually evolved through natural selection to have longer necks. </a:t>
            </a:r>
          </a:p>
        </p:txBody>
      </p:sp>
      <p:pic>
        <p:nvPicPr>
          <p:cNvPr id="32" name="Picture 31"/>
          <p:cNvPicPr>
            <a:picLocks noChangeAspect="1"/>
          </p:cNvPicPr>
          <p:nvPr/>
        </p:nvPicPr>
        <p:blipFill>
          <a:blip r:embed="rId6"/>
          <a:stretch>
            <a:fillRect/>
          </a:stretch>
        </p:blipFill>
        <p:spPr>
          <a:xfrm>
            <a:off x="4410472" y="5110176"/>
            <a:ext cx="1701868" cy="1462060"/>
          </a:xfrm>
          <a:prstGeom prst="rect">
            <a:avLst/>
          </a:prstGeom>
        </p:spPr>
      </p:pic>
      <p:sp>
        <p:nvSpPr>
          <p:cNvPr id="34" name="TextBox 33"/>
          <p:cNvSpPr txBox="1"/>
          <p:nvPr/>
        </p:nvSpPr>
        <p:spPr>
          <a:xfrm>
            <a:off x="4243777" y="3404184"/>
            <a:ext cx="1957858" cy="888912"/>
          </a:xfrm>
          <a:prstGeom prst="rect">
            <a:avLst/>
          </a:prstGeom>
          <a:noFill/>
        </p:spPr>
        <p:txBody>
          <a:bodyPr wrap="square" lIns="91440" tIns="45720" rIns="91440" bIns="45720" rtlCol="0" anchor="t">
            <a:spAutoFit/>
          </a:bodyPr>
          <a:lstStyle/>
          <a:p>
            <a:pPr algn="ctr"/>
            <a:r>
              <a:rPr lang="en-GB" sz="1000" b="1" dirty="0">
                <a:latin typeface="Comic Sans MS" panose="030F0702030302020204" pitchFamily="66" charset="0"/>
              </a:rPr>
              <a:t>Adaptation</a:t>
            </a:r>
          </a:p>
          <a:p>
            <a:pPr algn="ctr"/>
            <a:r>
              <a:rPr lang="en-GB" sz="1000" dirty="0">
                <a:latin typeface="Comic Sans MS"/>
              </a:rPr>
              <a:t>Plants and animals have characteristics that make them suited to their environment. </a:t>
            </a:r>
          </a:p>
        </p:txBody>
      </p:sp>
      <p:pic>
        <p:nvPicPr>
          <p:cNvPr id="35" name="Picture 34"/>
          <p:cNvPicPr>
            <a:picLocks noChangeAspect="1"/>
          </p:cNvPicPr>
          <p:nvPr/>
        </p:nvPicPr>
        <p:blipFill>
          <a:blip r:embed="rId7"/>
          <a:stretch>
            <a:fillRect/>
          </a:stretch>
        </p:blipFill>
        <p:spPr>
          <a:xfrm>
            <a:off x="6250652" y="5250140"/>
            <a:ext cx="1679088" cy="1109148"/>
          </a:xfrm>
          <a:prstGeom prst="rect">
            <a:avLst/>
          </a:prstGeom>
        </p:spPr>
      </p:pic>
      <p:sp>
        <p:nvSpPr>
          <p:cNvPr id="36" name="TextBox 35"/>
          <p:cNvSpPr txBox="1"/>
          <p:nvPr/>
        </p:nvSpPr>
        <p:spPr>
          <a:xfrm>
            <a:off x="4314561" y="4440228"/>
            <a:ext cx="1887075" cy="707886"/>
          </a:xfrm>
          <a:prstGeom prst="rect">
            <a:avLst/>
          </a:prstGeom>
          <a:noFill/>
        </p:spPr>
        <p:txBody>
          <a:bodyPr wrap="square" rtlCol="0">
            <a:spAutoFit/>
          </a:bodyPr>
          <a:lstStyle/>
          <a:p>
            <a:pPr algn="ctr"/>
            <a:r>
              <a:rPr lang="en-GB" sz="1000" b="1" dirty="0">
                <a:latin typeface="Comic Sans MS" panose="030F0702030302020204" pitchFamily="66" charset="0"/>
              </a:rPr>
              <a:t>Fossils</a:t>
            </a:r>
          </a:p>
          <a:p>
            <a:pPr algn="ctr"/>
            <a:r>
              <a:rPr lang="en-GB" sz="1000" dirty="0">
                <a:latin typeface="Comic Sans MS" panose="030F0702030302020204" pitchFamily="66" charset="0"/>
              </a:rPr>
              <a:t>The naturally preserved remains or traces of animals or plants that lived long ago.  </a:t>
            </a:r>
          </a:p>
        </p:txBody>
      </p:sp>
      <p:pic>
        <p:nvPicPr>
          <p:cNvPr id="22" name="Picture 21"/>
          <p:cNvPicPr>
            <a:picLocks noChangeAspect="1"/>
          </p:cNvPicPr>
          <p:nvPr/>
        </p:nvPicPr>
        <p:blipFill>
          <a:blip r:embed="rId8"/>
          <a:stretch>
            <a:fillRect/>
          </a:stretch>
        </p:blipFill>
        <p:spPr>
          <a:xfrm>
            <a:off x="1721323" y="126092"/>
            <a:ext cx="1561004" cy="575550"/>
          </a:xfrm>
          <a:prstGeom prst="rect">
            <a:avLst/>
          </a:prstGeom>
        </p:spPr>
      </p:pic>
      <p:pic>
        <p:nvPicPr>
          <p:cNvPr id="23" name="Picture 22"/>
          <p:cNvPicPr>
            <a:picLocks noChangeAspect="1"/>
          </p:cNvPicPr>
          <p:nvPr/>
        </p:nvPicPr>
        <p:blipFill>
          <a:blip r:embed="rId8"/>
          <a:stretch>
            <a:fillRect/>
          </a:stretch>
        </p:blipFill>
        <p:spPr>
          <a:xfrm>
            <a:off x="8877227" y="140943"/>
            <a:ext cx="1561004" cy="575550"/>
          </a:xfrm>
          <a:prstGeom prst="rect">
            <a:avLst/>
          </a:prstGeom>
        </p:spPr>
      </p:pic>
    </p:spTree>
    <p:extLst>
      <p:ext uri="{BB962C8B-B14F-4D97-AF65-F5344CB8AC3E}">
        <p14:creationId xmlns:p14="http://schemas.microsoft.com/office/powerpoint/2010/main" val="137052801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7925C3F1A13A4FB641844E4B392281" ma:contentTypeVersion="" ma:contentTypeDescription="Create a new document." ma:contentTypeScope="" ma:versionID="da3014d9999452513fb530e871d592fc">
  <xsd:schema xmlns:xsd="http://www.w3.org/2001/XMLSchema" xmlns:xs="http://www.w3.org/2001/XMLSchema" xmlns:p="http://schemas.microsoft.com/office/2006/metadata/properties" xmlns:ns2="9cc22b87-2346-4de0-b904-6e681334ced1" xmlns:ns3="eb96e5b4-dd72-4ec6-ae68-5117bd2797bc" targetNamespace="http://schemas.microsoft.com/office/2006/metadata/properties" ma:root="true" ma:fieldsID="e441af7f9f186ba4ee95dc729038e0a0" ns2:_="" ns3:_="">
    <xsd:import namespace="9cc22b87-2346-4de0-b904-6e681334ced1"/>
    <xsd:import namespace="eb96e5b4-dd72-4ec6-ae68-5117bd2797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c22b87-2346-4de0-b904-6e681334c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8E11C461-F8D2-41D4-8566-C29AAAACBAFF}" ma:internalName="TaxCatchAll" ma:showField="CatchAllData" ma:web="{30dc8c4c-ac65-4820-ab2b-07e5342af7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96e5b4-dd72-4ec6-ae68-5117bd2797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e4a8df-0181-4d53-b31d-0dd7acdb1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_x0024_Resources_x003a_core_x002c_Signoff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c22b87-2346-4de0-b904-6e681334ced1" xsi:nil="true"/>
    <lcf76f155ced4ddcb4097134ff3c332f xmlns="eb96e5b4-dd72-4ec6-ae68-5117bd2797bc">
      <Terms xmlns="http://schemas.microsoft.com/office/infopath/2007/PartnerControls"/>
    </lcf76f155ced4ddcb4097134ff3c332f>
    <_Flow_SignoffStatus xmlns="eb96e5b4-dd72-4ec6-ae68-5117bd2797bc" xsi:nil="true"/>
  </documentManagement>
</p:properties>
</file>

<file path=customXml/itemProps1.xml><?xml version="1.0" encoding="utf-8"?>
<ds:datastoreItem xmlns:ds="http://schemas.openxmlformats.org/officeDocument/2006/customXml" ds:itemID="{23AF637F-A3C3-4269-87BE-5D5D48CFC9A2}"/>
</file>

<file path=customXml/itemProps2.xml><?xml version="1.0" encoding="utf-8"?>
<ds:datastoreItem xmlns:ds="http://schemas.openxmlformats.org/officeDocument/2006/customXml" ds:itemID="{AB9644E2-84EA-45DE-9E5A-0227A5B468C2}">
  <ds:schemaRefs>
    <ds:schemaRef ds:uri="http://schemas.microsoft.com/sharepoint/v3/contenttype/forms"/>
  </ds:schemaRefs>
</ds:datastoreItem>
</file>

<file path=customXml/itemProps3.xml><?xml version="1.0" encoding="utf-8"?>
<ds:datastoreItem xmlns:ds="http://schemas.openxmlformats.org/officeDocument/2006/customXml" ds:itemID="{A103C7D8-3302-48C0-9D68-389EC72886AE}">
  <ds:schemaRefs>
    <ds:schemaRef ds:uri="http://schemas.microsoft.com/office/2006/metadata/properties"/>
    <ds:schemaRef ds:uri="http://schemas.microsoft.com/office/infopath/2007/PartnerControls"/>
    <ds:schemaRef ds:uri="9cc22b87-2346-4de0-b904-6e681334ced1"/>
    <ds:schemaRef ds:uri="eb96e5b4-dd72-4ec6-ae68-5117bd2797bc"/>
  </ds:schemaRefs>
</ds:datastoreItem>
</file>

<file path=docProps/app.xml><?xml version="1.0" encoding="utf-8"?>
<Properties xmlns="http://schemas.openxmlformats.org/officeDocument/2006/extended-properties" xmlns:vt="http://schemas.openxmlformats.org/officeDocument/2006/docPropsVTypes">
  <Template>TM03457475[[fn=Frame]]</Template>
  <TotalTime>383</TotalTime>
  <Words>2756</Words>
  <Application>Microsoft Office PowerPoint</Application>
  <PresentationFormat>Widescreen</PresentationFormat>
  <Paragraphs>538</Paragraphs>
  <Slides>18</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Arial</vt:lpstr>
      <vt:lpstr>Calibri</vt:lpstr>
      <vt:lpstr>Calibri Light</vt:lpstr>
      <vt:lpstr>Century Gothic</vt:lpstr>
      <vt:lpstr>Clear Sans Light</vt:lpstr>
      <vt:lpstr>Comic Sans MS</vt:lpstr>
      <vt:lpstr>Corbel</vt:lpstr>
      <vt:lpstr>Symbol</vt:lpstr>
      <vt:lpstr>Times New Roman</vt:lpstr>
      <vt:lpstr>Twinkl</vt:lpstr>
      <vt:lpstr>Wingdings 2</vt:lpstr>
      <vt:lpstr>Frame</vt:lpstr>
      <vt:lpstr>9_Office Theme</vt:lpstr>
      <vt:lpstr>Office Theme</vt:lpstr>
      <vt:lpstr>Year 6 Curriculum  Summer 1 2024 - 2025   </vt:lpstr>
      <vt:lpstr>Swallowdale Curriculum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 Knowledge Organiser: Year 6 Painting</vt:lpstr>
      <vt:lpstr>PowerPoint Presentation</vt:lpstr>
      <vt:lpstr>Year 6  Jigsaw    Unit 5     Relationships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Knowledge Organisers</dc:title>
  <dc:creator>sharries</dc:creator>
  <cp:lastModifiedBy>gedwards-cole</cp:lastModifiedBy>
  <cp:revision>133</cp:revision>
  <dcterms:created xsi:type="dcterms:W3CDTF">2021-09-06T17:58:28Z</dcterms:created>
  <dcterms:modified xsi:type="dcterms:W3CDTF">2025-04-05T19:25:53Z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0x0101001B7925C3F1A13A4FB641844E4B392281</vt:lpwstr>
  </property>
</Properties>
</file>